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1"/>
  </p:notesMasterIdLst>
  <p:sldIdLst>
    <p:sldId id="256" r:id="rId2"/>
    <p:sldId id="273" r:id="rId3"/>
    <p:sldId id="260" r:id="rId4"/>
    <p:sldId id="276" r:id="rId5"/>
    <p:sldId id="263" r:id="rId6"/>
    <p:sldId id="315" r:id="rId7"/>
    <p:sldId id="316" r:id="rId8"/>
    <p:sldId id="281" r:id="rId9"/>
    <p:sldId id="287" r:id="rId10"/>
    <p:sldId id="258" r:id="rId11"/>
    <p:sldId id="259" r:id="rId12"/>
    <p:sldId id="353" r:id="rId13"/>
    <p:sldId id="354" r:id="rId14"/>
    <p:sldId id="357" r:id="rId15"/>
    <p:sldId id="358" r:id="rId16"/>
    <p:sldId id="359" r:id="rId17"/>
    <p:sldId id="360" r:id="rId18"/>
    <p:sldId id="272" r:id="rId19"/>
    <p:sldId id="278" r:id="rId20"/>
  </p:sldIdLst>
  <p:sldSz cx="9144000" cy="5143500" type="screen16x9"/>
  <p:notesSz cx="6858000" cy="9144000"/>
  <p:embeddedFontLst>
    <p:embeddedFont>
      <p:font typeface="Bebas Neue" panose="020B0604020202020204" charset="0"/>
      <p:regular r:id="rId22"/>
    </p:embeddedFont>
    <p:embeddedFont>
      <p:font typeface="Microsoft YaHei" panose="020B0503020204020204" pitchFamily="34" charset="-122"/>
      <p:regular r:id="rId23"/>
      <p:bold r:id="rId24"/>
    </p:embeddedFont>
    <p:embeddedFont>
      <p:font typeface="IBM Plex Sans Condensed" panose="020B0604020202020204" charset="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460"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5C925CE-D830-4FC0-B222-10392C5590DE}" type="doc">
      <dgm:prSet loTypeId="urn:microsoft.com/office/officeart/2005/8/layout/vList2#1" qsTypeId="urn:microsoft.com/office/officeart/2005/8/quickstyle/simple1#1" csTypeId="urn:microsoft.com/office/officeart/2005/8/colors/accent1_2#1"/>
      <dgm:spPr/>
      <dgm:t>
        <a:bodyPr/>
        <a:lstStyle/>
        <a:p>
          <a:endParaRPr altLang="en-US"/>
        </a:p>
      </dgm:t>
    </dgm:pt>
    <dgm:pt modelId="{8E80C7D1-A43C-43C1-BD43-A0CAD9A102C0}">
      <dgm:prSet phldr="0" custT="0"/>
      <dgm:spPr/>
      <dgm:t>
        <a:bodyPr vert="horz" wrap="square"/>
        <a:lstStyle/>
        <a:p>
          <a:pPr>
            <a:lnSpc>
              <a:spcPct val="100000"/>
            </a:lnSpc>
            <a:spcBef>
              <a:spcPct val="0"/>
            </a:spcBef>
            <a:spcAft>
              <a:spcPct val="35000"/>
            </a:spcAft>
          </a:pPr>
          <a:r>
            <a:rPr lang="en-US" b="1" i="0" u="none" baseline="0">
              <a:rtl val="0"/>
            </a:rPr>
            <a:t>Architecture and Block for Android Application</a:t>
          </a:r>
          <a:endParaRPr altLang="en-US"/>
        </a:p>
      </dgm:t>
    </dgm:pt>
    <dgm:pt modelId="{3348ADA6-25A9-4151-AD92-079B47F7866A}" type="parTrans" cxnId="{26E601E0-6552-4E57-A5EE-C5422A81A7F9}">
      <dgm:prSet/>
      <dgm:spPr/>
    </dgm:pt>
    <dgm:pt modelId="{26D8A733-E2B1-47E2-9326-43BC00E3C42C}" type="sibTrans" cxnId="{26E601E0-6552-4E57-A5EE-C5422A81A7F9}">
      <dgm:prSet/>
      <dgm:spPr/>
    </dgm:pt>
    <dgm:pt modelId="{2AA0BD82-5011-449E-A864-5B5E78E943C4}" type="pres">
      <dgm:prSet presAssocID="{A5C925CE-D830-4FC0-B222-10392C5590DE}" presName="linear" presStyleCnt="0">
        <dgm:presLayoutVars>
          <dgm:animLvl val="lvl"/>
          <dgm:resizeHandles val="exact"/>
        </dgm:presLayoutVars>
      </dgm:prSet>
      <dgm:spPr/>
      <dgm:t>
        <a:bodyPr/>
        <a:lstStyle/>
        <a:p>
          <a:endParaRPr lang="en-US"/>
        </a:p>
      </dgm:t>
    </dgm:pt>
    <dgm:pt modelId="{BC2D9D29-C980-4550-857A-7C8FDD147897}" type="pres">
      <dgm:prSet presAssocID="{8E80C7D1-A43C-43C1-BD43-A0CAD9A102C0}" presName="parentText" presStyleLbl="node1" presStyleIdx="0" presStyleCnt="1">
        <dgm:presLayoutVars>
          <dgm:chMax val="0"/>
          <dgm:bulletEnabled val="1"/>
        </dgm:presLayoutVars>
      </dgm:prSet>
      <dgm:spPr/>
      <dgm:t>
        <a:bodyPr/>
        <a:lstStyle/>
        <a:p>
          <a:endParaRPr lang="en-US"/>
        </a:p>
      </dgm:t>
    </dgm:pt>
  </dgm:ptLst>
  <dgm:cxnLst>
    <dgm:cxn modelId="{AFED9486-DA39-4270-809A-F57EB8413AF9}" type="presOf" srcId="{8E80C7D1-A43C-43C1-BD43-A0CAD9A102C0}" destId="{BC2D9D29-C980-4550-857A-7C8FDD147897}" srcOrd="0" destOrd="0" presId="urn:microsoft.com/office/officeart/2005/8/layout/vList2#1"/>
    <dgm:cxn modelId="{26E601E0-6552-4E57-A5EE-C5422A81A7F9}" srcId="{A5C925CE-D830-4FC0-B222-10392C5590DE}" destId="{8E80C7D1-A43C-43C1-BD43-A0CAD9A102C0}" srcOrd="0" destOrd="0" parTransId="{3348ADA6-25A9-4151-AD92-079B47F7866A}" sibTransId="{26D8A733-E2B1-47E2-9326-43BC00E3C42C}"/>
    <dgm:cxn modelId="{C99480FA-05B3-470A-A92C-6E195A507219}" type="presOf" srcId="{A5C925CE-D830-4FC0-B222-10392C5590DE}" destId="{2AA0BD82-5011-449E-A864-5B5E78E943C4}" srcOrd="0" destOrd="0" presId="urn:microsoft.com/office/officeart/2005/8/layout/vList2#1"/>
    <dgm:cxn modelId="{218FFCDD-8A37-4ED9-918D-4C170230F3F3}" type="presParOf" srcId="{2AA0BD82-5011-449E-A864-5B5E78E943C4}" destId="{BC2D9D29-C980-4550-857A-7C8FDD147897}" srcOrd="0" destOrd="0" presId="urn:microsoft.com/office/officeart/2005/8/layout/vList2#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21726653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21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526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161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5ed75ccf_04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94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5ed75ccf_0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592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ed75ccf_0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197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425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5ed75ccf_010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680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5028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110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983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2e6846af6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2e6846a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870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c2e6846af6_0_1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c2e6846af6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777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79100" y="1137350"/>
            <a:ext cx="4959600" cy="2868900"/>
          </a:xfrm>
          <a:prstGeom prst="rect">
            <a:avLst/>
          </a:prstGeom>
        </p:spPr>
        <p:txBody>
          <a:bodyPr spcFirstLastPara="1" wrap="square" lIns="0" tIns="0" rIns="0" bIns="0" anchor="ctr" anchorCtr="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779100" y="1517488"/>
            <a:ext cx="4960500" cy="16281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3" name="Google Shape;13;p3"/>
          <p:cNvSpPr txBox="1">
            <a:spLocks noGrp="1"/>
          </p:cNvSpPr>
          <p:nvPr>
            <p:ph type="subTitle" idx="1"/>
          </p:nvPr>
        </p:nvSpPr>
        <p:spPr>
          <a:xfrm>
            <a:off x="779100" y="3242313"/>
            <a:ext cx="4960500" cy="383700"/>
          </a:xfrm>
          <a:prstGeom prst="rect">
            <a:avLst/>
          </a:prstGeom>
        </p:spPr>
        <p:txBody>
          <a:bodyPr spcFirstLastPara="1" wrap="square" lIns="0" tIns="0" rIns="0" bIns="0" anchor="t" anchorCtr="0">
            <a:noAutofit/>
          </a:bodyPr>
          <a:lstStyle>
            <a:lvl1pPr lvl="0" rtl="0">
              <a:spcBef>
                <a:spcPts val="0"/>
              </a:spcBef>
              <a:spcAft>
                <a:spcPts val="0"/>
              </a:spcAft>
              <a:buSzPts val="2400"/>
              <a:buNone/>
              <a:defRPr/>
            </a:lvl1pPr>
            <a:lvl2pPr lvl="1" rtl="0">
              <a:spcBef>
                <a:spcPts val="800"/>
              </a:spcBef>
              <a:spcAft>
                <a:spcPts val="0"/>
              </a:spcAft>
              <a:buSzPts val="3000"/>
              <a:buNone/>
              <a:defRPr sz="3000"/>
            </a:lvl2pPr>
            <a:lvl3pPr lvl="2" rtl="0">
              <a:spcBef>
                <a:spcPts val="800"/>
              </a:spcBef>
              <a:spcAft>
                <a:spcPts val="0"/>
              </a:spcAft>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14"/>
        <p:cNvGrpSpPr/>
        <p:nvPr/>
      </p:nvGrpSpPr>
      <p:grpSpPr>
        <a:xfrm>
          <a:off x="0" y="0"/>
          <a:ext cx="0" cy="0"/>
          <a:chOff x="0" y="0"/>
          <a:chExt cx="0" cy="0"/>
        </a:xfrm>
      </p:grpSpPr>
      <p:sp>
        <p:nvSpPr>
          <p:cNvPr id="15" name="Google Shape;15;p4"/>
          <p:cNvSpPr/>
          <p:nvPr/>
        </p:nvSpPr>
        <p:spPr>
          <a:xfrm>
            <a:off x="781775" y="768275"/>
            <a:ext cx="6652425" cy="3622950"/>
          </a:xfrm>
          <a:custGeom>
            <a:avLst/>
            <a:gdLst/>
            <a:ahLst/>
            <a:cxnLst/>
            <a:rect l="l" t="t" r="r" b="b"/>
            <a:pathLst>
              <a:path w="266097" h="144918" extrusionOk="0">
                <a:moveTo>
                  <a:pt x="0" y="153"/>
                </a:moveTo>
                <a:lnTo>
                  <a:pt x="249225" y="0"/>
                </a:lnTo>
                <a:lnTo>
                  <a:pt x="249225" y="34949"/>
                </a:lnTo>
                <a:lnTo>
                  <a:pt x="266097" y="50315"/>
                </a:lnTo>
                <a:lnTo>
                  <a:pt x="248923" y="47415"/>
                </a:lnTo>
                <a:lnTo>
                  <a:pt x="248924" y="144918"/>
                </a:lnTo>
                <a:lnTo>
                  <a:pt x="63" y="144918"/>
                </a:lnTo>
                <a:close/>
              </a:path>
            </a:pathLst>
          </a:custGeom>
          <a:gradFill>
            <a:gsLst>
              <a:gs pos="0">
                <a:schemeClr val="lt1"/>
              </a:gs>
              <a:gs pos="100000">
                <a:schemeClr val="lt2"/>
              </a:gs>
            </a:gsLst>
            <a:path path="circle">
              <a:fillToRect l="100000" t="100000"/>
            </a:path>
            <a:tileRect r="-100000" b="-100000"/>
          </a:gradFill>
          <a:ln>
            <a:noFill/>
          </a:ln>
          <a:effectLst>
            <a:outerShdw blurRad="57150" dist="19050" dir="5400000" algn="bl" rotWithShape="0">
              <a:schemeClr val="dk1">
                <a:alpha val="30000"/>
              </a:schemeClr>
            </a:outerShdw>
          </a:effectLst>
        </p:spPr>
      </p:sp>
      <p:sp>
        <p:nvSpPr>
          <p:cNvPr id="16" name="Google Shape;16;p4"/>
          <p:cNvSpPr txBox="1">
            <a:spLocks noGrp="1"/>
          </p:cNvSpPr>
          <p:nvPr>
            <p:ph type="body" idx="1"/>
          </p:nvPr>
        </p:nvSpPr>
        <p:spPr>
          <a:xfrm>
            <a:off x="1286575" y="1250325"/>
            <a:ext cx="4844700" cy="2658600"/>
          </a:xfrm>
          <a:prstGeom prst="rect">
            <a:avLst/>
          </a:prstGeom>
        </p:spPr>
        <p:txBody>
          <a:bodyPr spcFirstLastPara="1" wrap="square" lIns="0" tIns="0" rIns="0" bIns="0" anchor="t" anchorCtr="0">
            <a:noAutofit/>
          </a:bodyPr>
          <a:lstStyle>
            <a:lvl1pPr marL="457200" lvl="0" indent="-419100" rtl="0">
              <a:spcBef>
                <a:spcPts val="0"/>
              </a:spcBef>
              <a:spcAft>
                <a:spcPts val="0"/>
              </a:spcAft>
              <a:buSzPts val="3000"/>
              <a:buChar char="▪"/>
              <a:defRPr sz="3000" i="1"/>
            </a:lvl1pPr>
            <a:lvl2pPr marL="914400" lvl="1" indent="-419100" rtl="0">
              <a:spcBef>
                <a:spcPts val="800"/>
              </a:spcBef>
              <a:spcAft>
                <a:spcPts val="0"/>
              </a:spcAft>
              <a:buSzPts val="3000"/>
              <a:buChar char="▫"/>
              <a:defRPr sz="3000" i="1"/>
            </a:lvl2pPr>
            <a:lvl3pPr marL="1371600" lvl="2" indent="-419100" rtl="0">
              <a:spcBef>
                <a:spcPts val="800"/>
              </a:spcBef>
              <a:spcAft>
                <a:spcPts val="0"/>
              </a:spcAft>
              <a:buSzPts val="3000"/>
              <a:buChar char="⬝"/>
              <a:defRPr sz="3000" i="1"/>
            </a:lvl3pPr>
            <a:lvl4pPr marL="1828800" lvl="3" indent="-419100" rtl="0">
              <a:spcBef>
                <a:spcPts val="800"/>
              </a:spcBef>
              <a:spcAft>
                <a:spcPts val="0"/>
              </a:spcAft>
              <a:buSzPts val="3000"/>
              <a:buChar char="⬞"/>
              <a:defRPr sz="3000" i="1"/>
            </a:lvl4pPr>
            <a:lvl5pPr marL="2286000" lvl="4" indent="-419100" rtl="0">
              <a:spcBef>
                <a:spcPts val="800"/>
              </a:spcBef>
              <a:spcAft>
                <a:spcPts val="0"/>
              </a:spcAft>
              <a:buSzPts val="3000"/>
              <a:buChar char="○"/>
              <a:defRPr sz="3000" i="1"/>
            </a:lvl5pPr>
            <a:lvl6pPr marL="2743200" lvl="5" indent="-419100" rtl="0">
              <a:spcBef>
                <a:spcPts val="800"/>
              </a:spcBef>
              <a:spcAft>
                <a:spcPts val="0"/>
              </a:spcAft>
              <a:buSzPts val="3000"/>
              <a:buChar char="■"/>
              <a:defRPr sz="3000" i="1"/>
            </a:lvl6pPr>
            <a:lvl7pPr marL="3200400" lvl="6" indent="-419100" rtl="0">
              <a:spcBef>
                <a:spcPts val="800"/>
              </a:spcBef>
              <a:spcAft>
                <a:spcPts val="0"/>
              </a:spcAft>
              <a:buSzPts val="3000"/>
              <a:buChar char="●"/>
              <a:defRPr sz="3000" i="1"/>
            </a:lvl7pPr>
            <a:lvl8pPr marL="3657600" lvl="7" indent="-419100" rtl="0">
              <a:spcBef>
                <a:spcPts val="800"/>
              </a:spcBef>
              <a:spcAft>
                <a:spcPts val="0"/>
              </a:spcAft>
              <a:buSzPts val="3000"/>
              <a:buChar char="○"/>
              <a:defRPr sz="3000" i="1"/>
            </a:lvl8pPr>
            <a:lvl9pPr marL="4114800" lvl="8" indent="-419100" rtl="0">
              <a:spcBef>
                <a:spcPts val="800"/>
              </a:spcBef>
              <a:spcAft>
                <a:spcPts val="800"/>
              </a:spcAft>
              <a:buSzPts val="3000"/>
              <a:buChar char="■"/>
              <a:defRPr sz="3000" i="1"/>
            </a:lvl9pPr>
          </a:lstStyle>
          <a:p>
            <a:endParaRPr/>
          </a:p>
        </p:txBody>
      </p:sp>
      <p:sp>
        <p:nvSpPr>
          <p:cNvPr id="17" name="Google Shape;17;p4"/>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gradFill>
          <a:gsLst>
            <a:gs pos="0">
              <a:srgbClr val="FF9F4D"/>
            </a:gs>
            <a:gs pos="58000">
              <a:schemeClr val="accent5"/>
            </a:gs>
            <a:gs pos="100000">
              <a:schemeClr val="accent5"/>
            </a:gs>
          </a:gsLst>
          <a:path path="circle">
            <a:fillToRect l="100000" t="100000"/>
          </a:path>
          <a:tileRect r="-100000" b="-100000"/>
        </a:grad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 name="Google Shape;20;p5"/>
          <p:cNvSpPr txBox="1">
            <a:spLocks noGrp="1"/>
          </p:cNvSpPr>
          <p:nvPr>
            <p:ph type="body" idx="1"/>
          </p:nvPr>
        </p:nvSpPr>
        <p:spPr>
          <a:xfrm>
            <a:off x="779100" y="1277748"/>
            <a:ext cx="49755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21" name="Google Shape;21;p5"/>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4" name="Google Shape;24;p6"/>
          <p:cNvSpPr txBox="1">
            <a:spLocks noGrp="1"/>
          </p:cNvSpPr>
          <p:nvPr>
            <p:ph type="body" idx="1"/>
          </p:nvPr>
        </p:nvSpPr>
        <p:spPr>
          <a:xfrm>
            <a:off x="77910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5" name="Google Shape;25;p6"/>
          <p:cNvSpPr txBox="1">
            <a:spLocks noGrp="1"/>
          </p:cNvSpPr>
          <p:nvPr>
            <p:ph type="body" idx="2"/>
          </p:nvPr>
        </p:nvSpPr>
        <p:spPr>
          <a:xfrm>
            <a:off x="342991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6" name="Google Shape;26;p6"/>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9" name="Google Shape;29;p7"/>
          <p:cNvSpPr txBox="1">
            <a:spLocks noGrp="1"/>
          </p:cNvSpPr>
          <p:nvPr>
            <p:ph type="body" idx="1"/>
          </p:nvPr>
        </p:nvSpPr>
        <p:spPr>
          <a:xfrm>
            <a:off x="779100"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0" name="Google Shape;30;p7"/>
          <p:cNvSpPr txBox="1">
            <a:spLocks noGrp="1"/>
          </p:cNvSpPr>
          <p:nvPr>
            <p:ph type="body" idx="2"/>
          </p:nvPr>
        </p:nvSpPr>
        <p:spPr>
          <a:xfrm>
            <a:off x="2854792"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1" name="Google Shape;31;p7"/>
          <p:cNvSpPr txBox="1">
            <a:spLocks noGrp="1"/>
          </p:cNvSpPr>
          <p:nvPr>
            <p:ph type="body" idx="3"/>
          </p:nvPr>
        </p:nvSpPr>
        <p:spPr>
          <a:xfrm>
            <a:off x="4930485"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2" name="Google Shape;32;p7"/>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5" name="Google Shape;35;p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36"/>
        <p:cNvGrpSpPr/>
        <p:nvPr/>
      </p:nvGrpSpPr>
      <p:grpSpPr>
        <a:xfrm>
          <a:off x="0" y="0"/>
          <a:ext cx="0" cy="0"/>
          <a:chOff x="0" y="0"/>
          <a:chExt cx="0" cy="0"/>
        </a:xfrm>
      </p:grpSpPr>
      <p:sp>
        <p:nvSpPr>
          <p:cNvPr id="37" name="Google Shape;37;p9"/>
          <p:cNvSpPr txBox="1">
            <a:spLocks noGrp="1"/>
          </p:cNvSpPr>
          <p:nvPr>
            <p:ph type="body" idx="1"/>
          </p:nvPr>
        </p:nvSpPr>
        <p:spPr>
          <a:xfrm>
            <a:off x="855300" y="4177700"/>
            <a:ext cx="7433400" cy="3168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38" name="Google Shape;38;p9"/>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759800"/>
            <a:ext cx="7593300" cy="3963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lvl="0"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1pPr>
            <a:lvl2pPr lvl="1"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2pPr>
            <a:lvl3pPr lvl="2"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3pPr>
            <a:lvl4pPr lvl="3"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4pPr>
            <a:lvl5pPr lvl="4"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5pPr>
            <a:lvl6pPr lvl="5"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6pPr>
            <a:lvl7pPr lvl="6"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7pPr>
            <a:lvl8pPr lvl="7"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8pPr>
            <a:lvl9pPr lvl="8"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 name="Google Shape;7;p1"/>
          <p:cNvSpPr txBox="1">
            <a:spLocks noGrp="1"/>
          </p:cNvSpPr>
          <p:nvPr>
            <p:ph type="body" idx="1"/>
          </p:nvPr>
        </p:nvSpPr>
        <p:spPr>
          <a:xfrm>
            <a:off x="779100" y="1277748"/>
            <a:ext cx="49755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1pPr>
            <a:lvl2pPr marL="914400" lvl="1"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2pPr>
            <a:lvl3pPr marL="1371600" lvl="2"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3pPr>
            <a:lvl4pPr marL="1828800" lvl="3"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4pPr>
            <a:lvl5pPr marL="2286000" lvl="4"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5pPr>
            <a:lvl6pPr marL="2743200" lvl="5"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6pPr>
            <a:lvl7pPr marL="3200400" lvl="6"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7pPr>
            <a:lvl8pPr marL="3657600" lvl="7"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8pPr>
            <a:lvl9pPr marL="4114800" lvl="8" indent="-381000" rtl="0">
              <a:lnSpc>
                <a:spcPct val="115000"/>
              </a:lnSpc>
              <a:spcBef>
                <a:spcPts val="800"/>
              </a:spcBef>
              <a:spcAft>
                <a:spcPts val="80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9pPr>
          </a:lstStyle>
          <a:p>
            <a:endParaRPr/>
          </a:p>
        </p:txBody>
      </p:sp>
      <p:sp>
        <p:nvSpPr>
          <p:cNvPr id="8" name="Google Shape;8;p1"/>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marL="0" marR="0" lvl="0"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1pPr>
            <a:lvl2pPr marL="0" marR="0" lvl="1"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2pPr>
            <a:lvl3pPr marL="0" marR="0" lvl="2"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3pPr>
            <a:lvl4pPr marL="0" marR="0" lvl="3"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4pPr>
            <a:lvl5pPr marL="0" marR="0" lvl="4"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5pPr>
            <a:lvl6pPr marL="0" marR="0" lvl="5"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6pPr>
            <a:lvl7pPr marL="0" marR="0" lvl="6"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7pPr>
            <a:lvl8pPr marL="0" marR="0" lvl="7"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8pPr>
            <a:lvl9pPr marL="0" marR="0" lvl="8"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9pPr>
          </a:lstStyle>
          <a:p>
            <a:pPr marL="0" lvl="0" indent="0" algn="r" rtl="0">
              <a:spcBef>
                <a:spcPts val="0"/>
              </a:spcBef>
              <a:spcAft>
                <a:spcPts val="0"/>
              </a:spcAft>
              <a:buClr>
                <a:schemeClr val="lt1"/>
              </a:buClr>
              <a:buSzPts val="1800"/>
              <a:buFont typeface="Bebas Neue" panose="020B0606020202050201"/>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1"/>
          <p:cNvSpPr txBox="1">
            <a:spLocks noGrp="1"/>
          </p:cNvSpPr>
          <p:nvPr>
            <p:ph type="ctrTitle"/>
          </p:nvPr>
        </p:nvSpPr>
        <p:spPr>
          <a:xfrm>
            <a:off x="35560" y="0"/>
            <a:ext cx="6624955" cy="110299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sz="4800"/>
              <a:t>eletronics project report 2022</a:t>
            </a:r>
          </a:p>
        </p:txBody>
      </p:sp>
      <p:pic>
        <p:nvPicPr>
          <p:cNvPr id="46" name="Google Shape;46;p11"/>
          <p:cNvPicPr preferRelativeResize="0"/>
          <p:nvPr/>
        </p:nvPicPr>
        <p:blipFill>
          <a:blip r:embed="rId3"/>
          <a:stretch>
            <a:fillRect/>
          </a:stretch>
        </p:blipFill>
        <p:spPr>
          <a:xfrm>
            <a:off x="7117080" y="1915795"/>
            <a:ext cx="2026920" cy="3227705"/>
          </a:xfrm>
          <a:prstGeom prst="rect">
            <a:avLst/>
          </a:prstGeom>
          <a:noFill/>
          <a:ln>
            <a:noFill/>
          </a:ln>
        </p:spPr>
      </p:pic>
      <p:pic>
        <p:nvPicPr>
          <p:cNvPr id="47" name="Google Shape;47;p11"/>
          <p:cNvPicPr preferRelativeResize="0"/>
          <p:nvPr/>
        </p:nvPicPr>
        <p:blipFill>
          <a:blip r:embed="rId4"/>
          <a:stretch>
            <a:fillRect/>
          </a:stretch>
        </p:blipFill>
        <p:spPr>
          <a:xfrm>
            <a:off x="6660555" y="1148567"/>
            <a:ext cx="767393" cy="767396"/>
          </a:xfrm>
          <a:prstGeom prst="rect">
            <a:avLst/>
          </a:prstGeom>
          <a:noFill/>
          <a:ln>
            <a:noFill/>
          </a:ln>
        </p:spPr>
      </p:pic>
      <p:pic>
        <p:nvPicPr>
          <p:cNvPr id="3075" name="Picture 3"/>
          <p:cNvPicPr>
            <a:picLocks noChangeAspect="1"/>
          </p:cNvPicPr>
          <p:nvPr/>
        </p:nvPicPr>
        <p:blipFill>
          <a:blip r:embed="rId5"/>
          <a:stretch>
            <a:fillRect/>
          </a:stretch>
        </p:blipFill>
        <p:spPr>
          <a:xfrm>
            <a:off x="7979410" y="0"/>
            <a:ext cx="1164590" cy="949325"/>
          </a:xfrm>
          <a:prstGeom prst="rect">
            <a:avLst/>
          </a:prstGeom>
          <a:noFill/>
          <a:ln w="9525">
            <a:noFill/>
          </a:ln>
        </p:spPr>
      </p:pic>
      <p:sp>
        <p:nvSpPr>
          <p:cNvPr id="7" name="Striped Right Arrow 6"/>
          <p:cNvSpPr/>
          <p:nvPr/>
        </p:nvSpPr>
        <p:spPr>
          <a:xfrm>
            <a:off x="1259840" y="699770"/>
            <a:ext cx="5977890" cy="112395"/>
          </a:xfrm>
          <a:prstGeom prst="stripedRightArrow">
            <a:avLst/>
          </a:prstGeom>
          <a:gradFill>
            <a:gsLst>
              <a:gs pos="0">
                <a:srgbClr val="FBFB11"/>
              </a:gs>
              <a:gs pos="100000">
                <a:srgbClr val="838309"/>
              </a:gs>
            </a:gsLst>
            <a:lin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45;p11"/>
          <p:cNvSpPr txBox="1"/>
          <p:nvPr/>
        </p:nvSpPr>
        <p:spPr>
          <a:xfrm>
            <a:off x="35560" y="1141095"/>
            <a:ext cx="6624955" cy="895350"/>
          </a:xfrm>
          <a:prstGeom prst="rect">
            <a:avLst/>
          </a:prstGeom>
          <a:noFill/>
          <a:ln>
            <a:noFill/>
          </a:ln>
          <a:effectLst>
            <a:outerShdw blurRad="42863" dist="9525" dir="5400000" algn="bl" rotWithShape="0">
              <a:schemeClr val="dk1">
                <a:alpha val="30000"/>
              </a:schemeClr>
            </a:outerShdw>
          </a:effectLst>
        </p:spPr>
        <p:txBody>
          <a:bodyPr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7000"/>
              <a:buFont typeface="Bebas Neue" panose="020B0606020202050201"/>
              <a:buNone/>
              <a:defRPr sz="70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1pPr>
            <a:lvl2pPr marR="0" lvl="1" algn="l" rtl="0">
              <a:lnSpc>
                <a:spcPct val="90000"/>
              </a:lnSpc>
              <a:spcBef>
                <a:spcPts val="0"/>
              </a:spcBef>
              <a:spcAft>
                <a:spcPts val="0"/>
              </a:spcAft>
              <a:buClr>
                <a:schemeClr val="lt1"/>
              </a:buClr>
              <a:buSzPts val="7000"/>
              <a:buFont typeface="Bebas Neue" panose="020B0606020202050201"/>
              <a:buNone/>
              <a:defRPr sz="70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90000"/>
              </a:lnSpc>
              <a:spcBef>
                <a:spcPts val="0"/>
              </a:spcBef>
              <a:spcAft>
                <a:spcPts val="0"/>
              </a:spcAft>
              <a:buClr>
                <a:schemeClr val="lt1"/>
              </a:buClr>
              <a:buSzPts val="7000"/>
              <a:buFont typeface="Bebas Neue" panose="020B0606020202050201"/>
              <a:buNone/>
              <a:defRPr sz="70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90000"/>
              </a:lnSpc>
              <a:spcBef>
                <a:spcPts val="0"/>
              </a:spcBef>
              <a:spcAft>
                <a:spcPts val="0"/>
              </a:spcAft>
              <a:buClr>
                <a:schemeClr val="lt1"/>
              </a:buClr>
              <a:buSzPts val="7000"/>
              <a:buFont typeface="Bebas Neue" panose="020B0606020202050201"/>
              <a:buNone/>
              <a:defRPr sz="70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90000"/>
              </a:lnSpc>
              <a:spcBef>
                <a:spcPts val="0"/>
              </a:spcBef>
              <a:spcAft>
                <a:spcPts val="0"/>
              </a:spcAft>
              <a:buClr>
                <a:schemeClr val="lt1"/>
              </a:buClr>
              <a:buSzPts val="7000"/>
              <a:buFont typeface="Bebas Neue" panose="020B0606020202050201"/>
              <a:buNone/>
              <a:defRPr sz="70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90000"/>
              </a:lnSpc>
              <a:spcBef>
                <a:spcPts val="0"/>
              </a:spcBef>
              <a:spcAft>
                <a:spcPts val="0"/>
              </a:spcAft>
              <a:buClr>
                <a:schemeClr val="lt1"/>
              </a:buClr>
              <a:buSzPts val="7000"/>
              <a:buFont typeface="Bebas Neue" panose="020B0606020202050201"/>
              <a:buNone/>
              <a:defRPr sz="70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90000"/>
              </a:lnSpc>
              <a:spcBef>
                <a:spcPts val="0"/>
              </a:spcBef>
              <a:spcAft>
                <a:spcPts val="0"/>
              </a:spcAft>
              <a:buClr>
                <a:schemeClr val="lt1"/>
              </a:buClr>
              <a:buSzPts val="7000"/>
              <a:buFont typeface="Bebas Neue" panose="020B0606020202050201"/>
              <a:buNone/>
              <a:defRPr sz="70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90000"/>
              </a:lnSpc>
              <a:spcBef>
                <a:spcPts val="0"/>
              </a:spcBef>
              <a:spcAft>
                <a:spcPts val="0"/>
              </a:spcAft>
              <a:buClr>
                <a:schemeClr val="lt1"/>
              </a:buClr>
              <a:buSzPts val="7000"/>
              <a:buFont typeface="Bebas Neue" panose="020B0606020202050201"/>
              <a:buNone/>
              <a:defRPr sz="70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90000"/>
              </a:lnSpc>
              <a:spcBef>
                <a:spcPts val="0"/>
              </a:spcBef>
              <a:spcAft>
                <a:spcPts val="0"/>
              </a:spcAft>
              <a:buClr>
                <a:schemeClr val="lt1"/>
              </a:buClr>
              <a:buSzPts val="7000"/>
              <a:buFont typeface="Bebas Neue" panose="020B0606020202050201"/>
              <a:buNone/>
              <a:defRPr sz="70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en-US" altLang="en-GB" sz="3600"/>
              <a:t>arduino based MULTI-FUNCTIONAL  robot</a:t>
            </a:r>
          </a:p>
        </p:txBody>
      </p:sp>
      <p:sp>
        <p:nvSpPr>
          <p:cNvPr id="3" name="Up Arrow Callout 2"/>
          <p:cNvSpPr/>
          <p:nvPr/>
        </p:nvSpPr>
        <p:spPr>
          <a:xfrm>
            <a:off x="93345" y="1779905"/>
            <a:ext cx="5693410" cy="1322070"/>
          </a:xfrm>
          <a:prstGeom prst="upArrowCallout">
            <a:avLst>
              <a:gd name="adj1" fmla="val 0"/>
              <a:gd name="adj2" fmla="val 9514"/>
              <a:gd name="adj3" fmla="val 25000"/>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Box 3"/>
          <p:cNvSpPr txBox="1"/>
          <p:nvPr/>
        </p:nvSpPr>
        <p:spPr>
          <a:xfrm>
            <a:off x="0" y="2427605"/>
            <a:ext cx="5880100" cy="583565"/>
          </a:xfrm>
          <a:prstGeom prst="rect">
            <a:avLst/>
          </a:prstGeom>
          <a:noFill/>
          <a:ln>
            <a:noFill/>
            <a:prstDash val="sysDash"/>
          </a:ln>
        </p:spPr>
        <p:txBody>
          <a:bodyPr wrap="square" rtlCol="0">
            <a:spAutoFit/>
          </a:bodyPr>
          <a:lstStyle/>
          <a:p>
            <a:r>
              <a:rPr lang="en-US" sz="1600">
                <a:solidFill>
                  <a:schemeClr val="bg1"/>
                </a:solidFill>
              </a:rPr>
              <a:t>LINE FOLLOWER,OBSTACLE AVOIDING,VOICE CONTROL,</a:t>
            </a:r>
          </a:p>
          <a:p>
            <a:r>
              <a:rPr lang="en-US" sz="1600">
                <a:solidFill>
                  <a:schemeClr val="bg1"/>
                </a:solidFill>
              </a:rPr>
              <a:t>REMOTE CONTROL,ANDROID APPLICATION ROBOT</a:t>
            </a:r>
          </a:p>
        </p:txBody>
      </p:sp>
      <p:sp>
        <p:nvSpPr>
          <p:cNvPr id="5" name="Text Box 4"/>
          <p:cNvSpPr txBox="1"/>
          <p:nvPr/>
        </p:nvSpPr>
        <p:spPr>
          <a:xfrm>
            <a:off x="22860" y="3463925"/>
            <a:ext cx="7458710" cy="1599565"/>
          </a:xfrm>
          <a:prstGeom prst="rect">
            <a:avLst/>
          </a:prstGeom>
          <a:noFill/>
        </p:spPr>
        <p:txBody>
          <a:bodyPr wrap="square" rtlCol="0">
            <a:spAutoFit/>
          </a:bodyPr>
          <a:lstStyle/>
          <a:p>
            <a:r>
              <a:rPr lang="en-US" b="1">
                <a:solidFill>
                  <a:schemeClr val="bg1"/>
                </a:solidFill>
                <a:latin typeface="Times New Roman" panose="02020603050405020304" charset="0"/>
                <a:cs typeface="Times New Roman" panose="02020603050405020304" charset="0"/>
              </a:rPr>
              <a:t>TEAM MEMBERS:-</a:t>
            </a:r>
          </a:p>
          <a:p>
            <a:r>
              <a:rPr lang="en-US" b="1">
                <a:solidFill>
                  <a:schemeClr val="bg1"/>
                </a:solidFill>
                <a:latin typeface="Times New Roman" panose="02020603050405020304" charset="0"/>
                <a:cs typeface="Times New Roman" panose="02020603050405020304" charset="0"/>
              </a:rPr>
              <a:t>1) GUPTA SURAJ RAMSEVAK         (09)</a:t>
            </a:r>
          </a:p>
          <a:p>
            <a:r>
              <a:rPr lang="en-US" b="1">
                <a:solidFill>
                  <a:schemeClr val="bg1"/>
                </a:solidFill>
                <a:latin typeface="Times New Roman" panose="02020603050405020304" charset="0"/>
                <a:cs typeface="Times New Roman" panose="02020603050405020304" charset="0"/>
              </a:rPr>
              <a:t>2) BHAGWAT SANTOSH SHELKE  (30)</a:t>
            </a:r>
          </a:p>
          <a:p>
            <a:endParaRPr lang="en-US" b="1">
              <a:solidFill>
                <a:schemeClr val="bg1"/>
              </a:solidFill>
              <a:latin typeface="Times New Roman" panose="02020603050405020304" charset="0"/>
              <a:cs typeface="Times New Roman" panose="02020603050405020304" charset="0"/>
            </a:endParaRPr>
          </a:p>
          <a:p>
            <a:r>
              <a:rPr lang="en-US" b="1">
                <a:solidFill>
                  <a:schemeClr val="bg1"/>
                </a:solidFill>
                <a:latin typeface="Times New Roman" panose="02020603050405020304" charset="0"/>
                <a:cs typeface="Times New Roman" panose="02020603050405020304" charset="0"/>
              </a:rPr>
              <a:t>MENTOR :-                                                         HOD OF ELCTRONICS DEP. </a:t>
            </a:r>
          </a:p>
          <a:p>
            <a:pPr marL="0" indent="0">
              <a:buFont typeface="Arial" panose="020B0604020202020204" pitchFamily="34" charset="0"/>
              <a:buNone/>
            </a:pPr>
            <a:r>
              <a:rPr lang="en-US" b="1">
                <a:solidFill>
                  <a:schemeClr val="bg1"/>
                </a:solidFill>
                <a:latin typeface="Times New Roman" panose="02020603050405020304" charset="0"/>
                <a:cs typeface="Times New Roman" panose="02020603050405020304" charset="0"/>
              </a:rPr>
              <a:t>1)PROF.SMT.S.K.JADHAV                                 PROF.S.S.DEMSE</a:t>
            </a:r>
          </a:p>
          <a:p>
            <a:r>
              <a:rPr lang="en-US" b="1">
                <a:solidFill>
                  <a:schemeClr val="bg1"/>
                </a:solidFill>
                <a:latin typeface="Times New Roman" panose="02020603050405020304" charset="0"/>
                <a:cs typeface="Times New Roman" panose="02020603050405020304" charset="0"/>
              </a:rPr>
              <a:t>2) PROF.SMT.S.K.KULKARNI</a:t>
            </a:r>
          </a:p>
        </p:txBody>
      </p:sp>
      <p:sp>
        <p:nvSpPr>
          <p:cNvPr id="6" name="Oval 5"/>
          <p:cNvSpPr/>
          <p:nvPr/>
        </p:nvSpPr>
        <p:spPr>
          <a:xfrm>
            <a:off x="3636010" y="4659630"/>
            <a:ext cx="75565" cy="755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comb dir="vert"/>
      </p:transition>
    </mc:Choice>
    <mc:Fallback xmlns="">
      <p:transition spd="slow">
        <p:comb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70" name="Google Shape;70;p13"/>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t>10</a:t>
            </a:fld>
            <a:endParaRPr lang="en-GB"/>
          </a:p>
        </p:txBody>
      </p:sp>
      <p:sp>
        <p:nvSpPr>
          <p:cNvPr id="207" name="Rounded Rectangle 206"/>
          <p:cNvSpPr/>
          <p:nvPr/>
        </p:nvSpPr>
        <p:spPr>
          <a:xfrm>
            <a:off x="267335" y="195580"/>
            <a:ext cx="647065" cy="57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p:cNvSpPr/>
          <p:nvPr/>
        </p:nvSpPr>
        <p:spPr>
          <a:xfrm>
            <a:off x="229235" y="1420495"/>
            <a:ext cx="654050" cy="57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p:cNvSpPr/>
          <p:nvPr/>
        </p:nvSpPr>
        <p:spPr>
          <a:xfrm>
            <a:off x="229235" y="2951480"/>
            <a:ext cx="654050" cy="57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ounded Rectangle 209"/>
          <p:cNvSpPr/>
          <p:nvPr/>
        </p:nvSpPr>
        <p:spPr>
          <a:xfrm>
            <a:off x="235585" y="4371975"/>
            <a:ext cx="647700" cy="57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Connector 215"/>
          <p:cNvCxnSpPr/>
          <p:nvPr/>
        </p:nvCxnSpPr>
        <p:spPr>
          <a:xfrm>
            <a:off x="1691640" y="483870"/>
            <a:ext cx="72390" cy="4319905"/>
          </a:xfrm>
          <a:prstGeom prst="line">
            <a:avLst/>
          </a:prstGeom>
        </p:spPr>
        <p:style>
          <a:lnRef idx="3">
            <a:schemeClr val="accent6"/>
          </a:lnRef>
          <a:fillRef idx="0">
            <a:schemeClr val="accent6"/>
          </a:fillRef>
          <a:effectRef idx="2">
            <a:schemeClr val="accent6"/>
          </a:effectRef>
          <a:fontRef idx="minor">
            <a:schemeClr val="tx1"/>
          </a:fontRef>
        </p:style>
      </p:cxnSp>
      <p:cxnSp>
        <p:nvCxnSpPr>
          <p:cNvPr id="218" name="Straight Arrow Connector 217"/>
          <p:cNvCxnSpPr>
            <a:stCxn id="207" idx="3"/>
          </p:cNvCxnSpPr>
          <p:nvPr/>
        </p:nvCxnSpPr>
        <p:spPr>
          <a:xfrm>
            <a:off x="914400" y="483870"/>
            <a:ext cx="808355" cy="35560"/>
          </a:xfrm>
          <a:prstGeom prst="straightConnector1">
            <a:avLst/>
          </a:prstGeom>
          <a:ln>
            <a:tailEnd type="arrow" w="med" len="med"/>
          </a:ln>
        </p:spPr>
        <p:style>
          <a:lnRef idx="2">
            <a:schemeClr val="accent2"/>
          </a:lnRef>
          <a:fillRef idx="0">
            <a:schemeClr val="accent2"/>
          </a:fillRef>
          <a:effectRef idx="1">
            <a:schemeClr val="accent2"/>
          </a:effectRef>
          <a:fontRef idx="minor">
            <a:schemeClr val="tx1"/>
          </a:fontRef>
        </p:style>
      </p:cxnSp>
      <p:cxnSp>
        <p:nvCxnSpPr>
          <p:cNvPr id="219" name="Straight Arrow Connector 218"/>
          <p:cNvCxnSpPr>
            <a:stCxn id="208" idx="3"/>
          </p:cNvCxnSpPr>
          <p:nvPr/>
        </p:nvCxnSpPr>
        <p:spPr>
          <a:xfrm flipV="1">
            <a:off x="883285" y="1707515"/>
            <a:ext cx="808355" cy="1270"/>
          </a:xfrm>
          <a:prstGeom prst="straightConnector1">
            <a:avLst/>
          </a:prstGeom>
          <a:ln>
            <a:tailEnd type="arrow" w="med" len="med"/>
          </a:ln>
        </p:spPr>
        <p:style>
          <a:lnRef idx="2">
            <a:schemeClr val="accent2"/>
          </a:lnRef>
          <a:fillRef idx="0">
            <a:schemeClr val="accent2"/>
          </a:fillRef>
          <a:effectRef idx="1">
            <a:schemeClr val="accent2"/>
          </a:effectRef>
          <a:fontRef idx="minor">
            <a:schemeClr val="tx1"/>
          </a:fontRef>
        </p:style>
      </p:cxnSp>
      <p:cxnSp>
        <p:nvCxnSpPr>
          <p:cNvPr id="220" name="Straight Arrow Connector 219"/>
          <p:cNvCxnSpPr>
            <a:stCxn id="209" idx="3"/>
          </p:cNvCxnSpPr>
          <p:nvPr/>
        </p:nvCxnSpPr>
        <p:spPr>
          <a:xfrm flipV="1">
            <a:off x="883285" y="3220085"/>
            <a:ext cx="880745" cy="19685"/>
          </a:xfrm>
          <a:prstGeom prst="straightConnector1">
            <a:avLst/>
          </a:prstGeom>
          <a:ln>
            <a:tailEnd type="arrow" w="med" len="med"/>
          </a:ln>
        </p:spPr>
        <p:style>
          <a:lnRef idx="2">
            <a:schemeClr val="accent2"/>
          </a:lnRef>
          <a:fillRef idx="0">
            <a:schemeClr val="accent2"/>
          </a:fillRef>
          <a:effectRef idx="1">
            <a:schemeClr val="accent2"/>
          </a:effectRef>
          <a:fontRef idx="minor">
            <a:schemeClr val="tx1"/>
          </a:fontRef>
        </p:style>
      </p:cxnSp>
      <p:cxnSp>
        <p:nvCxnSpPr>
          <p:cNvPr id="221" name="Straight Arrow Connector 220"/>
          <p:cNvCxnSpPr>
            <a:stCxn id="210" idx="3"/>
          </p:cNvCxnSpPr>
          <p:nvPr/>
        </p:nvCxnSpPr>
        <p:spPr>
          <a:xfrm>
            <a:off x="883285" y="4660265"/>
            <a:ext cx="880745" cy="71755"/>
          </a:xfrm>
          <a:prstGeom prst="straightConnector1">
            <a:avLst/>
          </a:prstGeom>
          <a:ln>
            <a:tailEnd type="arrow" w="med" len="med"/>
          </a:ln>
        </p:spPr>
        <p:style>
          <a:lnRef idx="2">
            <a:schemeClr val="accent2"/>
          </a:lnRef>
          <a:fillRef idx="0">
            <a:schemeClr val="accent2"/>
          </a:fillRef>
          <a:effectRef idx="1">
            <a:schemeClr val="accent2"/>
          </a:effectRef>
          <a:fontRef idx="minor">
            <a:schemeClr val="tx1"/>
          </a:fontRef>
        </p:style>
      </p:cxnSp>
      <p:cxnSp>
        <p:nvCxnSpPr>
          <p:cNvPr id="222" name="Straight Arrow Connector 221"/>
          <p:cNvCxnSpPr/>
          <p:nvPr/>
        </p:nvCxnSpPr>
        <p:spPr>
          <a:xfrm>
            <a:off x="1691640" y="3060065"/>
            <a:ext cx="233045" cy="0"/>
          </a:xfrm>
          <a:prstGeom prst="straightConnector1">
            <a:avLst/>
          </a:prstGeom>
          <a:ln>
            <a:tailEnd type="arrow" w="med" len="med"/>
          </a:ln>
        </p:spPr>
        <p:style>
          <a:lnRef idx="1">
            <a:schemeClr val="accent5"/>
          </a:lnRef>
          <a:fillRef idx="0">
            <a:schemeClr val="accent5"/>
          </a:fillRef>
          <a:effectRef idx="0">
            <a:schemeClr val="accent5"/>
          </a:effectRef>
          <a:fontRef idx="minor">
            <a:schemeClr val="tx1"/>
          </a:fontRef>
        </p:style>
      </p:cxnSp>
      <p:sp>
        <p:nvSpPr>
          <p:cNvPr id="223" name="Rounded Rectangle 222"/>
          <p:cNvSpPr/>
          <p:nvPr/>
        </p:nvSpPr>
        <p:spPr>
          <a:xfrm>
            <a:off x="7935595" y="1082040"/>
            <a:ext cx="1172845" cy="57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GO BACK</a:t>
            </a:r>
          </a:p>
        </p:txBody>
      </p:sp>
      <p:sp>
        <p:nvSpPr>
          <p:cNvPr id="224" name="Rounded Rectangle 223"/>
          <p:cNvSpPr/>
          <p:nvPr/>
        </p:nvSpPr>
        <p:spPr>
          <a:xfrm>
            <a:off x="7935595" y="4100830"/>
            <a:ext cx="1172845" cy="57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STOP</a:t>
            </a:r>
          </a:p>
        </p:txBody>
      </p:sp>
      <p:sp>
        <p:nvSpPr>
          <p:cNvPr id="225" name="Rounded Rectangle 224"/>
          <p:cNvSpPr/>
          <p:nvPr/>
        </p:nvSpPr>
        <p:spPr>
          <a:xfrm>
            <a:off x="7934960" y="3075940"/>
            <a:ext cx="1173480" cy="57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TURN RIGHT</a:t>
            </a:r>
          </a:p>
        </p:txBody>
      </p:sp>
      <p:sp>
        <p:nvSpPr>
          <p:cNvPr id="226" name="Rounded Rectangle 225"/>
          <p:cNvSpPr/>
          <p:nvPr/>
        </p:nvSpPr>
        <p:spPr>
          <a:xfrm>
            <a:off x="7935595" y="2112010"/>
            <a:ext cx="1172845" cy="57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TURN LEFT</a:t>
            </a:r>
          </a:p>
        </p:txBody>
      </p:sp>
      <p:sp>
        <p:nvSpPr>
          <p:cNvPr id="231" name="Rounded Rectangle 230"/>
          <p:cNvSpPr/>
          <p:nvPr/>
        </p:nvSpPr>
        <p:spPr>
          <a:xfrm>
            <a:off x="7934960" y="123190"/>
            <a:ext cx="1173480" cy="57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GO FORWARD </a:t>
            </a:r>
          </a:p>
        </p:txBody>
      </p:sp>
      <p:sp>
        <p:nvSpPr>
          <p:cNvPr id="232" name="Right Arrow 231"/>
          <p:cNvSpPr/>
          <p:nvPr/>
        </p:nvSpPr>
        <p:spPr>
          <a:xfrm>
            <a:off x="386715" y="4482465"/>
            <a:ext cx="456565" cy="377190"/>
          </a:xfrm>
          <a:prstGeom prst="rightArrow">
            <a:avLst/>
          </a:prstGeom>
          <a:gradFill>
            <a:gsLst>
              <a:gs pos="0">
                <a:srgbClr val="FE4444"/>
              </a:gs>
              <a:gs pos="100000">
                <a:srgbClr val="832B2B"/>
              </a:gs>
            </a:gsLst>
            <a:lin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Up Arrow 232"/>
          <p:cNvSpPr/>
          <p:nvPr/>
        </p:nvSpPr>
        <p:spPr>
          <a:xfrm>
            <a:off x="387985" y="266700"/>
            <a:ext cx="440690" cy="432435"/>
          </a:xfrm>
          <a:prstGeom prst="upArrow">
            <a:avLst/>
          </a:prstGeom>
          <a:gradFill>
            <a:gsLst>
              <a:gs pos="0">
                <a:srgbClr val="FE4444"/>
              </a:gs>
              <a:gs pos="100000">
                <a:srgbClr val="832B2B"/>
              </a:gs>
            </a:gsLst>
            <a:lin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Down Arrow 233"/>
          <p:cNvSpPr/>
          <p:nvPr/>
        </p:nvSpPr>
        <p:spPr>
          <a:xfrm>
            <a:off x="397510" y="1524635"/>
            <a:ext cx="423545" cy="431800"/>
          </a:xfrm>
          <a:prstGeom prst="downArrow">
            <a:avLst/>
          </a:prstGeom>
          <a:gradFill>
            <a:gsLst>
              <a:gs pos="0">
                <a:srgbClr val="FE4444"/>
              </a:gs>
              <a:gs pos="100000">
                <a:srgbClr val="832B2B"/>
              </a:gs>
            </a:gsLst>
            <a:lin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Left Arrow 234"/>
          <p:cNvSpPr/>
          <p:nvPr/>
        </p:nvSpPr>
        <p:spPr>
          <a:xfrm>
            <a:off x="323850" y="3019425"/>
            <a:ext cx="504190" cy="397510"/>
          </a:xfrm>
          <a:prstGeom prst="leftArrow">
            <a:avLst/>
          </a:prstGeom>
          <a:gradFill>
            <a:gsLst>
              <a:gs pos="0">
                <a:srgbClr val="FE4444"/>
              </a:gs>
              <a:gs pos="100000">
                <a:srgbClr val="832B2B"/>
              </a:gs>
            </a:gsLst>
            <a:lin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6" name="Straight Connector 235"/>
          <p:cNvCxnSpPr/>
          <p:nvPr/>
        </p:nvCxnSpPr>
        <p:spPr>
          <a:xfrm>
            <a:off x="7236460" y="411480"/>
            <a:ext cx="71755" cy="4104005"/>
          </a:xfrm>
          <a:prstGeom prst="line">
            <a:avLst/>
          </a:prstGeom>
        </p:spPr>
        <p:style>
          <a:lnRef idx="3">
            <a:schemeClr val="accent6"/>
          </a:lnRef>
          <a:fillRef idx="0">
            <a:schemeClr val="accent6"/>
          </a:fillRef>
          <a:effectRef idx="2">
            <a:schemeClr val="accent6"/>
          </a:effectRef>
          <a:fontRef idx="minor">
            <a:schemeClr val="tx1"/>
          </a:fontRef>
        </p:style>
      </p:cxnSp>
      <p:cxnSp>
        <p:nvCxnSpPr>
          <p:cNvPr id="238" name="Straight Arrow Connector 237"/>
          <p:cNvCxnSpPr>
            <a:stCxn id="231" idx="1"/>
          </p:cNvCxnSpPr>
          <p:nvPr/>
        </p:nvCxnSpPr>
        <p:spPr>
          <a:xfrm flipH="1">
            <a:off x="7236460" y="411480"/>
            <a:ext cx="6985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flipH="1" flipV="1">
            <a:off x="7236460" y="1419860"/>
            <a:ext cx="73088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flipH="1">
            <a:off x="7236460" y="2402840"/>
            <a:ext cx="730885" cy="247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flipH="1">
            <a:off x="7308215" y="3416935"/>
            <a:ext cx="590550"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a:stCxn id="224" idx="1"/>
          </p:cNvCxnSpPr>
          <p:nvPr/>
        </p:nvCxnSpPr>
        <p:spPr>
          <a:xfrm flipH="1">
            <a:off x="7290435" y="4389120"/>
            <a:ext cx="645160" cy="488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4" name="Straight Arrow Connector 243"/>
          <p:cNvCxnSpPr/>
          <p:nvPr/>
        </p:nvCxnSpPr>
        <p:spPr>
          <a:xfrm flipH="1">
            <a:off x="6948170" y="3075940"/>
            <a:ext cx="360045" cy="0"/>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sp>
        <p:nvSpPr>
          <p:cNvPr id="254" name="Text Box 253"/>
          <p:cNvSpPr txBox="1"/>
          <p:nvPr/>
        </p:nvSpPr>
        <p:spPr>
          <a:xfrm>
            <a:off x="3406140" y="123190"/>
            <a:ext cx="2400935" cy="30670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t>WORKING FLOWCHART</a:t>
            </a:r>
          </a:p>
        </p:txBody>
      </p:sp>
      <p:sp>
        <p:nvSpPr>
          <p:cNvPr id="255" name="Text Box 254"/>
          <p:cNvSpPr txBox="1"/>
          <p:nvPr/>
        </p:nvSpPr>
        <p:spPr>
          <a:xfrm>
            <a:off x="7308215" y="123190"/>
            <a:ext cx="800100" cy="245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a:t>SEND 1 </a:t>
            </a:r>
          </a:p>
        </p:txBody>
      </p:sp>
      <p:sp>
        <p:nvSpPr>
          <p:cNvPr id="256" name="Text Box 255"/>
          <p:cNvSpPr txBox="1"/>
          <p:nvPr/>
        </p:nvSpPr>
        <p:spPr>
          <a:xfrm>
            <a:off x="7308215" y="1131570"/>
            <a:ext cx="800100" cy="245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a:t>SEND 2</a:t>
            </a:r>
          </a:p>
        </p:txBody>
      </p:sp>
      <p:sp>
        <p:nvSpPr>
          <p:cNvPr id="257" name="Text Box 256"/>
          <p:cNvSpPr txBox="1"/>
          <p:nvPr/>
        </p:nvSpPr>
        <p:spPr>
          <a:xfrm>
            <a:off x="7290435" y="2112010"/>
            <a:ext cx="800100" cy="245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a:t>SEND 6</a:t>
            </a:r>
          </a:p>
        </p:txBody>
      </p:sp>
      <p:sp>
        <p:nvSpPr>
          <p:cNvPr id="258" name="Text Box 257"/>
          <p:cNvSpPr txBox="1"/>
          <p:nvPr/>
        </p:nvSpPr>
        <p:spPr>
          <a:xfrm>
            <a:off x="7308215" y="3147695"/>
            <a:ext cx="800100" cy="245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a:t>SEND 7</a:t>
            </a:r>
          </a:p>
        </p:txBody>
      </p:sp>
      <p:sp>
        <p:nvSpPr>
          <p:cNvPr id="260" name="Text Box 259"/>
          <p:cNvSpPr txBox="1"/>
          <p:nvPr/>
        </p:nvSpPr>
        <p:spPr>
          <a:xfrm rot="180000">
            <a:off x="918845" y="4419600"/>
            <a:ext cx="800100" cy="245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a:t>SEND4</a:t>
            </a:r>
          </a:p>
        </p:txBody>
      </p:sp>
      <p:sp>
        <p:nvSpPr>
          <p:cNvPr id="261" name="Text Box 260"/>
          <p:cNvSpPr txBox="1"/>
          <p:nvPr/>
        </p:nvSpPr>
        <p:spPr>
          <a:xfrm>
            <a:off x="891540" y="2936875"/>
            <a:ext cx="800100" cy="245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a:t>SEND 3</a:t>
            </a:r>
          </a:p>
        </p:txBody>
      </p:sp>
      <p:sp>
        <p:nvSpPr>
          <p:cNvPr id="262" name="Text Box 261"/>
          <p:cNvSpPr txBox="1"/>
          <p:nvPr/>
        </p:nvSpPr>
        <p:spPr>
          <a:xfrm>
            <a:off x="883285" y="1376680"/>
            <a:ext cx="800100" cy="245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a:t>SEND 2</a:t>
            </a:r>
          </a:p>
        </p:txBody>
      </p:sp>
      <p:sp>
        <p:nvSpPr>
          <p:cNvPr id="263" name="Text Box 262"/>
          <p:cNvSpPr txBox="1"/>
          <p:nvPr/>
        </p:nvSpPr>
        <p:spPr>
          <a:xfrm>
            <a:off x="923925" y="184785"/>
            <a:ext cx="800100" cy="245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a:t>SEND 1</a:t>
            </a:r>
          </a:p>
        </p:txBody>
      </p:sp>
      <p:sp>
        <p:nvSpPr>
          <p:cNvPr id="265" name="Text Box 264"/>
          <p:cNvSpPr txBox="1"/>
          <p:nvPr/>
        </p:nvSpPr>
        <p:spPr>
          <a:xfrm rot="5400000">
            <a:off x="960755" y="1515745"/>
            <a:ext cx="1851660" cy="245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a:t>SEND 1BYTE NUMBER</a:t>
            </a:r>
          </a:p>
        </p:txBody>
      </p:sp>
      <p:sp>
        <p:nvSpPr>
          <p:cNvPr id="266" name="Text Box 265"/>
          <p:cNvSpPr txBox="1"/>
          <p:nvPr/>
        </p:nvSpPr>
        <p:spPr>
          <a:xfrm rot="5400000">
            <a:off x="6144895" y="1430655"/>
            <a:ext cx="1851660" cy="245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a:t>SEND 1BYTE NUMBER</a:t>
            </a:r>
          </a:p>
        </p:txBody>
      </p:sp>
      <p:sp>
        <p:nvSpPr>
          <p:cNvPr id="269" name="Text Box 268"/>
          <p:cNvSpPr txBox="1"/>
          <p:nvPr/>
        </p:nvSpPr>
        <p:spPr>
          <a:xfrm>
            <a:off x="5142230" y="2715895"/>
            <a:ext cx="800100" cy="245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a:t>SEND 130</a:t>
            </a:r>
          </a:p>
        </p:txBody>
      </p:sp>
      <p:grpSp>
        <p:nvGrpSpPr>
          <p:cNvPr id="2" name="Group 1"/>
          <p:cNvGrpSpPr/>
          <p:nvPr/>
        </p:nvGrpSpPr>
        <p:grpSpPr>
          <a:xfrm>
            <a:off x="1900555" y="861060"/>
            <a:ext cx="5105400" cy="4230370"/>
            <a:chOff x="2993" y="1356"/>
            <a:chExt cx="8040" cy="6662"/>
          </a:xfrm>
        </p:grpSpPr>
        <p:grpSp>
          <p:nvGrpSpPr>
            <p:cNvPr id="230" name="Group 229"/>
            <p:cNvGrpSpPr/>
            <p:nvPr/>
          </p:nvGrpSpPr>
          <p:grpSpPr>
            <a:xfrm>
              <a:off x="2993" y="1356"/>
              <a:ext cx="8041" cy="3891"/>
              <a:chOff x="2967" y="648"/>
              <a:chExt cx="8041" cy="3891"/>
            </a:xfrm>
          </p:grpSpPr>
          <p:sp>
            <p:nvSpPr>
              <p:cNvPr id="4" name="Freeform 3"/>
              <p:cNvSpPr/>
              <p:nvPr/>
            </p:nvSpPr>
            <p:spPr>
              <a:xfrm>
                <a:off x="6397" y="648"/>
                <a:ext cx="1606" cy="943"/>
              </a:xfrm>
              <a:custGeom>
                <a:avLst/>
                <a:gdLst>
                  <a:gd name="connsiteX0" fmla="*/ 5 w 1815"/>
                  <a:gd name="connsiteY0" fmla="*/ 110 h 1020"/>
                  <a:gd name="connsiteX1" fmla="*/ 170 w 1815"/>
                  <a:gd name="connsiteY1" fmla="*/ 0 h 1020"/>
                  <a:gd name="connsiteX2" fmla="*/ 1645 w 1815"/>
                  <a:gd name="connsiteY2" fmla="*/ 0 h 1020"/>
                  <a:gd name="connsiteX3" fmla="*/ 1815 w 1815"/>
                  <a:gd name="connsiteY3" fmla="*/ 170 h 1020"/>
                  <a:gd name="connsiteX4" fmla="*/ 1815 w 1815"/>
                  <a:gd name="connsiteY4" fmla="*/ 850 h 1020"/>
                  <a:gd name="connsiteX5" fmla="*/ 1645 w 1815"/>
                  <a:gd name="connsiteY5" fmla="*/ 1020 h 1020"/>
                  <a:gd name="connsiteX6" fmla="*/ 170 w 1815"/>
                  <a:gd name="connsiteY6" fmla="*/ 1020 h 1020"/>
                  <a:gd name="connsiteX7" fmla="*/ 0 w 1815"/>
                  <a:gd name="connsiteY7" fmla="*/ 850 h 1020"/>
                  <a:gd name="connsiteX8" fmla="*/ 5 w 1815"/>
                  <a:gd name="connsiteY8" fmla="*/ 110 h 1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5" h="1020">
                    <a:moveTo>
                      <a:pt x="5" y="110"/>
                    </a:moveTo>
                    <a:cubicBezTo>
                      <a:pt x="5" y="16"/>
                      <a:pt x="76" y="0"/>
                      <a:pt x="170" y="0"/>
                    </a:cubicBezTo>
                    <a:lnTo>
                      <a:pt x="1645" y="0"/>
                    </a:lnTo>
                    <a:cubicBezTo>
                      <a:pt x="1739" y="0"/>
                      <a:pt x="1815" y="76"/>
                      <a:pt x="1815" y="170"/>
                    </a:cubicBezTo>
                    <a:lnTo>
                      <a:pt x="1815" y="850"/>
                    </a:lnTo>
                    <a:cubicBezTo>
                      <a:pt x="1815" y="944"/>
                      <a:pt x="1739" y="1020"/>
                      <a:pt x="1645" y="1020"/>
                    </a:cubicBezTo>
                    <a:lnTo>
                      <a:pt x="170" y="1020"/>
                    </a:lnTo>
                    <a:cubicBezTo>
                      <a:pt x="76" y="1020"/>
                      <a:pt x="0" y="944"/>
                      <a:pt x="0" y="850"/>
                    </a:cubicBezTo>
                    <a:lnTo>
                      <a:pt x="5" y="110"/>
                    </a:lnTo>
                    <a:close/>
                  </a:path>
                </a:pathLst>
              </a:cu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START</a:t>
                </a:r>
              </a:p>
            </p:txBody>
          </p:sp>
          <p:sp>
            <p:nvSpPr>
              <p:cNvPr id="6" name="Freeform 5"/>
              <p:cNvSpPr/>
              <p:nvPr/>
            </p:nvSpPr>
            <p:spPr>
              <a:xfrm>
                <a:off x="6397" y="2122"/>
                <a:ext cx="1606" cy="943"/>
              </a:xfrm>
              <a:custGeom>
                <a:avLst/>
                <a:gdLst>
                  <a:gd name="connsiteX0" fmla="*/ 5 w 1815"/>
                  <a:gd name="connsiteY0" fmla="*/ 110 h 1020"/>
                  <a:gd name="connsiteX1" fmla="*/ 170 w 1815"/>
                  <a:gd name="connsiteY1" fmla="*/ 0 h 1020"/>
                  <a:gd name="connsiteX2" fmla="*/ 1645 w 1815"/>
                  <a:gd name="connsiteY2" fmla="*/ 0 h 1020"/>
                  <a:gd name="connsiteX3" fmla="*/ 1815 w 1815"/>
                  <a:gd name="connsiteY3" fmla="*/ 170 h 1020"/>
                  <a:gd name="connsiteX4" fmla="*/ 1815 w 1815"/>
                  <a:gd name="connsiteY4" fmla="*/ 850 h 1020"/>
                  <a:gd name="connsiteX5" fmla="*/ 1645 w 1815"/>
                  <a:gd name="connsiteY5" fmla="*/ 1020 h 1020"/>
                  <a:gd name="connsiteX6" fmla="*/ 170 w 1815"/>
                  <a:gd name="connsiteY6" fmla="*/ 1020 h 1020"/>
                  <a:gd name="connsiteX7" fmla="*/ 0 w 1815"/>
                  <a:gd name="connsiteY7" fmla="*/ 850 h 1020"/>
                  <a:gd name="connsiteX8" fmla="*/ 5 w 1815"/>
                  <a:gd name="connsiteY8" fmla="*/ 110 h 1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5" h="1020">
                    <a:moveTo>
                      <a:pt x="5" y="110"/>
                    </a:moveTo>
                    <a:cubicBezTo>
                      <a:pt x="5" y="16"/>
                      <a:pt x="76" y="0"/>
                      <a:pt x="170" y="0"/>
                    </a:cubicBezTo>
                    <a:lnTo>
                      <a:pt x="1645" y="0"/>
                    </a:lnTo>
                    <a:cubicBezTo>
                      <a:pt x="1739" y="0"/>
                      <a:pt x="1815" y="76"/>
                      <a:pt x="1815" y="170"/>
                    </a:cubicBezTo>
                    <a:lnTo>
                      <a:pt x="1815" y="850"/>
                    </a:lnTo>
                    <a:cubicBezTo>
                      <a:pt x="1815" y="944"/>
                      <a:pt x="1739" y="1020"/>
                      <a:pt x="1645" y="1020"/>
                    </a:cubicBezTo>
                    <a:lnTo>
                      <a:pt x="170" y="1020"/>
                    </a:lnTo>
                    <a:cubicBezTo>
                      <a:pt x="76" y="1020"/>
                      <a:pt x="0" y="944"/>
                      <a:pt x="0" y="850"/>
                    </a:cubicBezTo>
                    <a:lnTo>
                      <a:pt x="5" y="110"/>
                    </a:lnTo>
                    <a:close/>
                  </a:path>
                </a:pathLst>
              </a:cu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BLUTOOTH CONTROL APP</a:t>
                </a:r>
              </a:p>
            </p:txBody>
          </p:sp>
          <p:sp>
            <p:nvSpPr>
              <p:cNvPr id="7" name="Freeform 6"/>
              <p:cNvSpPr/>
              <p:nvPr/>
            </p:nvSpPr>
            <p:spPr>
              <a:xfrm>
                <a:off x="6397" y="3596"/>
                <a:ext cx="1606" cy="943"/>
              </a:xfrm>
              <a:custGeom>
                <a:avLst/>
                <a:gdLst>
                  <a:gd name="connsiteX0" fmla="*/ 5 w 1815"/>
                  <a:gd name="connsiteY0" fmla="*/ 110 h 1020"/>
                  <a:gd name="connsiteX1" fmla="*/ 170 w 1815"/>
                  <a:gd name="connsiteY1" fmla="*/ 0 h 1020"/>
                  <a:gd name="connsiteX2" fmla="*/ 1645 w 1815"/>
                  <a:gd name="connsiteY2" fmla="*/ 0 h 1020"/>
                  <a:gd name="connsiteX3" fmla="*/ 1815 w 1815"/>
                  <a:gd name="connsiteY3" fmla="*/ 170 h 1020"/>
                  <a:gd name="connsiteX4" fmla="*/ 1815 w 1815"/>
                  <a:gd name="connsiteY4" fmla="*/ 850 h 1020"/>
                  <a:gd name="connsiteX5" fmla="*/ 1645 w 1815"/>
                  <a:gd name="connsiteY5" fmla="*/ 1020 h 1020"/>
                  <a:gd name="connsiteX6" fmla="*/ 170 w 1815"/>
                  <a:gd name="connsiteY6" fmla="*/ 1020 h 1020"/>
                  <a:gd name="connsiteX7" fmla="*/ 0 w 1815"/>
                  <a:gd name="connsiteY7" fmla="*/ 850 h 1020"/>
                  <a:gd name="connsiteX8" fmla="*/ 5 w 1815"/>
                  <a:gd name="connsiteY8" fmla="*/ 110 h 1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5" h="1020">
                    <a:moveTo>
                      <a:pt x="5" y="110"/>
                    </a:moveTo>
                    <a:cubicBezTo>
                      <a:pt x="5" y="16"/>
                      <a:pt x="76" y="0"/>
                      <a:pt x="170" y="0"/>
                    </a:cubicBezTo>
                    <a:lnTo>
                      <a:pt x="1645" y="0"/>
                    </a:lnTo>
                    <a:cubicBezTo>
                      <a:pt x="1739" y="0"/>
                      <a:pt x="1815" y="76"/>
                      <a:pt x="1815" y="170"/>
                    </a:cubicBezTo>
                    <a:lnTo>
                      <a:pt x="1815" y="850"/>
                    </a:lnTo>
                    <a:cubicBezTo>
                      <a:pt x="1815" y="944"/>
                      <a:pt x="1739" y="1020"/>
                      <a:pt x="1645" y="1020"/>
                    </a:cubicBezTo>
                    <a:lnTo>
                      <a:pt x="170" y="1020"/>
                    </a:lnTo>
                    <a:cubicBezTo>
                      <a:pt x="76" y="1020"/>
                      <a:pt x="0" y="944"/>
                      <a:pt x="0" y="850"/>
                    </a:cubicBezTo>
                    <a:lnTo>
                      <a:pt x="5" y="110"/>
                    </a:lnTo>
                    <a:close/>
                  </a:path>
                </a:pathLst>
              </a:cu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connect HC-05</a:t>
                </a:r>
              </a:p>
            </p:txBody>
          </p:sp>
          <p:sp>
            <p:nvSpPr>
              <p:cNvPr id="198" name="Freeform 197"/>
              <p:cNvSpPr/>
              <p:nvPr/>
            </p:nvSpPr>
            <p:spPr>
              <a:xfrm>
                <a:off x="4025" y="679"/>
                <a:ext cx="1606" cy="943"/>
              </a:xfrm>
              <a:custGeom>
                <a:avLst/>
                <a:gdLst>
                  <a:gd name="connsiteX0" fmla="*/ 5 w 1815"/>
                  <a:gd name="connsiteY0" fmla="*/ 110 h 1020"/>
                  <a:gd name="connsiteX1" fmla="*/ 170 w 1815"/>
                  <a:gd name="connsiteY1" fmla="*/ 0 h 1020"/>
                  <a:gd name="connsiteX2" fmla="*/ 1645 w 1815"/>
                  <a:gd name="connsiteY2" fmla="*/ 0 h 1020"/>
                  <a:gd name="connsiteX3" fmla="*/ 1815 w 1815"/>
                  <a:gd name="connsiteY3" fmla="*/ 170 h 1020"/>
                  <a:gd name="connsiteX4" fmla="*/ 1815 w 1815"/>
                  <a:gd name="connsiteY4" fmla="*/ 850 h 1020"/>
                  <a:gd name="connsiteX5" fmla="*/ 1645 w 1815"/>
                  <a:gd name="connsiteY5" fmla="*/ 1020 h 1020"/>
                  <a:gd name="connsiteX6" fmla="*/ 170 w 1815"/>
                  <a:gd name="connsiteY6" fmla="*/ 1020 h 1020"/>
                  <a:gd name="connsiteX7" fmla="*/ 0 w 1815"/>
                  <a:gd name="connsiteY7" fmla="*/ 850 h 1020"/>
                  <a:gd name="connsiteX8" fmla="*/ 5 w 1815"/>
                  <a:gd name="connsiteY8" fmla="*/ 110 h 1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5" h="1020">
                    <a:moveTo>
                      <a:pt x="5" y="110"/>
                    </a:moveTo>
                    <a:cubicBezTo>
                      <a:pt x="5" y="16"/>
                      <a:pt x="76" y="0"/>
                      <a:pt x="170" y="0"/>
                    </a:cubicBezTo>
                    <a:lnTo>
                      <a:pt x="1645" y="0"/>
                    </a:lnTo>
                    <a:cubicBezTo>
                      <a:pt x="1739" y="0"/>
                      <a:pt x="1815" y="76"/>
                      <a:pt x="1815" y="170"/>
                    </a:cubicBezTo>
                    <a:lnTo>
                      <a:pt x="1815" y="850"/>
                    </a:lnTo>
                    <a:cubicBezTo>
                      <a:pt x="1815" y="944"/>
                      <a:pt x="1739" y="1020"/>
                      <a:pt x="1645" y="1020"/>
                    </a:cubicBezTo>
                    <a:lnTo>
                      <a:pt x="170" y="1020"/>
                    </a:lnTo>
                    <a:cubicBezTo>
                      <a:pt x="76" y="1020"/>
                      <a:pt x="0" y="944"/>
                      <a:pt x="0" y="850"/>
                    </a:cubicBezTo>
                    <a:lnTo>
                      <a:pt x="5" y="110"/>
                    </a:lnTo>
                    <a:close/>
                  </a:path>
                </a:pathLst>
              </a:cu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ARDUINO</a:t>
                </a:r>
              </a:p>
            </p:txBody>
          </p:sp>
          <p:sp>
            <p:nvSpPr>
              <p:cNvPr id="200" name="Round Diagonal Corner Rectangle 199"/>
              <p:cNvSpPr/>
              <p:nvPr/>
            </p:nvSpPr>
            <p:spPr>
              <a:xfrm>
                <a:off x="2967" y="3682"/>
                <a:ext cx="2031" cy="857"/>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MIDDLE BLOCKS</a:t>
                </a:r>
              </a:p>
            </p:txBody>
          </p:sp>
          <p:sp>
            <p:nvSpPr>
              <p:cNvPr id="201" name="Round Diagonal Corner Rectangle 200"/>
              <p:cNvSpPr/>
              <p:nvPr/>
            </p:nvSpPr>
            <p:spPr>
              <a:xfrm>
                <a:off x="9015" y="3682"/>
                <a:ext cx="1993" cy="857"/>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VOICE SPEECH</a:t>
                </a:r>
              </a:p>
            </p:txBody>
          </p:sp>
          <p:cxnSp>
            <p:nvCxnSpPr>
              <p:cNvPr id="202" name="Straight Connector 201"/>
              <p:cNvCxnSpPr/>
              <p:nvPr/>
            </p:nvCxnSpPr>
            <p:spPr>
              <a:xfrm flipH="1">
                <a:off x="7200" y="1622"/>
                <a:ext cx="12" cy="5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04" name="Straight Connector 203"/>
              <p:cNvCxnSpPr/>
              <p:nvPr/>
            </p:nvCxnSpPr>
            <p:spPr>
              <a:xfrm flipH="1">
                <a:off x="7200" y="3113"/>
                <a:ext cx="24" cy="483"/>
              </a:xfrm>
              <a:prstGeom prst="line">
                <a:avLst/>
              </a:prstGeom>
            </p:spPr>
            <p:style>
              <a:lnRef idx="1">
                <a:schemeClr val="accent3"/>
              </a:lnRef>
              <a:fillRef idx="0">
                <a:schemeClr val="accent3"/>
              </a:fillRef>
              <a:effectRef idx="0">
                <a:schemeClr val="accent3"/>
              </a:effectRef>
              <a:fontRef idx="minor">
                <a:schemeClr val="tx1"/>
              </a:fontRef>
            </p:style>
          </p:cxnSp>
          <p:cxnSp>
            <p:nvCxnSpPr>
              <p:cNvPr id="205" name="Straight Connector 204"/>
              <p:cNvCxnSpPr>
                <a:stCxn id="200" idx="0"/>
              </p:cNvCxnSpPr>
              <p:nvPr/>
            </p:nvCxnSpPr>
            <p:spPr>
              <a:xfrm flipV="1">
                <a:off x="4998" y="4050"/>
                <a:ext cx="1409" cy="61"/>
              </a:xfrm>
              <a:prstGeom prst="line">
                <a:avLst/>
              </a:prstGeom>
            </p:spPr>
            <p:style>
              <a:lnRef idx="1">
                <a:schemeClr val="accent4"/>
              </a:lnRef>
              <a:fillRef idx="0">
                <a:schemeClr val="accent4"/>
              </a:fillRef>
              <a:effectRef idx="0">
                <a:schemeClr val="accent4"/>
              </a:effectRef>
              <a:fontRef idx="minor">
                <a:schemeClr val="tx1"/>
              </a:fontRef>
            </p:style>
          </p:cxnSp>
          <p:cxnSp>
            <p:nvCxnSpPr>
              <p:cNvPr id="206" name="Straight Connector 205"/>
              <p:cNvCxnSpPr>
                <a:endCxn id="201" idx="2"/>
              </p:cNvCxnSpPr>
              <p:nvPr/>
            </p:nvCxnSpPr>
            <p:spPr>
              <a:xfrm>
                <a:off x="8027" y="4056"/>
                <a:ext cx="988" cy="55"/>
              </a:xfrm>
              <a:prstGeom prst="line">
                <a:avLst/>
              </a:prstGeom>
            </p:spPr>
            <p:style>
              <a:lnRef idx="1">
                <a:schemeClr val="accent3"/>
              </a:lnRef>
              <a:fillRef idx="0">
                <a:schemeClr val="accent3"/>
              </a:fillRef>
              <a:effectRef idx="0">
                <a:schemeClr val="accent3"/>
              </a:effectRef>
              <a:fontRef idx="minor">
                <a:schemeClr val="tx1"/>
              </a:fontRef>
            </p:style>
          </p:cxnSp>
          <p:cxnSp>
            <p:nvCxnSpPr>
              <p:cNvPr id="215" name="Straight Arrow Connector 214"/>
              <p:cNvCxnSpPr>
                <a:stCxn id="7" idx="0"/>
              </p:cNvCxnSpPr>
              <p:nvPr/>
            </p:nvCxnSpPr>
            <p:spPr>
              <a:xfrm flipH="1" flipV="1">
                <a:off x="4819" y="1669"/>
                <a:ext cx="1582" cy="2029"/>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grpSp>
        <p:sp>
          <p:nvSpPr>
            <p:cNvPr id="246" name="Rounded Rectangle 245"/>
            <p:cNvSpPr/>
            <p:nvPr/>
          </p:nvSpPr>
          <p:spPr>
            <a:xfrm>
              <a:off x="6423" y="5864"/>
              <a:ext cx="1597" cy="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LOWER BLOCKS</a:t>
              </a:r>
            </a:p>
          </p:txBody>
        </p:sp>
        <p:sp>
          <p:nvSpPr>
            <p:cNvPr id="247" name="Rounded Rectangle 246"/>
            <p:cNvSpPr/>
            <p:nvPr/>
          </p:nvSpPr>
          <p:spPr>
            <a:xfrm>
              <a:off x="6456" y="7112"/>
              <a:ext cx="1597" cy="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L.F</a:t>
              </a:r>
            </a:p>
          </p:txBody>
        </p:sp>
        <p:sp>
          <p:nvSpPr>
            <p:cNvPr id="248" name="Rounded Rectangle 247"/>
            <p:cNvSpPr/>
            <p:nvPr/>
          </p:nvSpPr>
          <p:spPr>
            <a:xfrm>
              <a:off x="9437" y="6064"/>
              <a:ext cx="1597" cy="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O.B</a:t>
              </a:r>
            </a:p>
          </p:txBody>
        </p:sp>
        <p:sp>
          <p:nvSpPr>
            <p:cNvPr id="249" name="Rounded Rectangle 248"/>
            <p:cNvSpPr/>
            <p:nvPr/>
          </p:nvSpPr>
          <p:spPr>
            <a:xfrm>
              <a:off x="3427" y="6064"/>
              <a:ext cx="1597" cy="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MANUAL</a:t>
              </a:r>
            </a:p>
          </p:txBody>
        </p:sp>
        <p:cxnSp>
          <p:nvCxnSpPr>
            <p:cNvPr id="251" name="Straight Arrow Connector 250"/>
            <p:cNvCxnSpPr>
              <a:stCxn id="247" idx="0"/>
              <a:endCxn id="246" idx="2"/>
            </p:cNvCxnSpPr>
            <p:nvPr/>
          </p:nvCxnSpPr>
          <p:spPr>
            <a:xfrm flipH="1" flipV="1">
              <a:off x="7222" y="6771"/>
              <a:ext cx="33" cy="341"/>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cxnSp>
          <p:nvCxnSpPr>
            <p:cNvPr id="252" name="Straight Arrow Connector 251"/>
            <p:cNvCxnSpPr>
              <a:stCxn id="249" idx="3"/>
              <a:endCxn id="246" idx="1"/>
            </p:cNvCxnSpPr>
            <p:nvPr/>
          </p:nvCxnSpPr>
          <p:spPr>
            <a:xfrm flipV="1">
              <a:off x="5024" y="6318"/>
              <a:ext cx="1399" cy="20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cxnSp>
          <p:nvCxnSpPr>
            <p:cNvPr id="253" name="Straight Arrow Connector 252"/>
            <p:cNvCxnSpPr>
              <a:stCxn id="248" idx="1"/>
              <a:endCxn id="246" idx="3"/>
            </p:cNvCxnSpPr>
            <p:nvPr/>
          </p:nvCxnSpPr>
          <p:spPr>
            <a:xfrm flipH="1" flipV="1">
              <a:off x="8020" y="6318"/>
              <a:ext cx="1417" cy="20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259" name="Text Box 258"/>
            <p:cNvSpPr txBox="1"/>
            <p:nvPr/>
          </p:nvSpPr>
          <p:spPr>
            <a:xfrm rot="20940000">
              <a:off x="5071" y="5956"/>
              <a:ext cx="1260" cy="3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a:t>SEND 8</a:t>
              </a:r>
            </a:p>
          </p:txBody>
        </p:sp>
        <p:cxnSp>
          <p:nvCxnSpPr>
            <p:cNvPr id="268" name="Straight Arrow Connector 267"/>
            <p:cNvCxnSpPr>
              <a:stCxn id="246" idx="0"/>
            </p:cNvCxnSpPr>
            <p:nvPr/>
          </p:nvCxnSpPr>
          <p:spPr>
            <a:xfrm flipH="1" flipV="1">
              <a:off x="7200" y="5297"/>
              <a:ext cx="22" cy="567"/>
            </a:xfrm>
            <a:prstGeom prst="straightConnector1">
              <a:avLst/>
            </a:prstGeom>
            <a:ln>
              <a:tailEnd type="arrow" w="med" len="med"/>
            </a:ln>
          </p:spPr>
          <p:style>
            <a:lnRef idx="1">
              <a:schemeClr val="accent3"/>
            </a:lnRef>
            <a:fillRef idx="0">
              <a:schemeClr val="accent3"/>
            </a:fillRef>
            <a:effectRef idx="0">
              <a:schemeClr val="accent3"/>
            </a:effectRef>
            <a:fontRef idx="minor">
              <a:schemeClr val="tx1"/>
            </a:fontRef>
          </p:style>
        </p:cxnSp>
        <p:sp>
          <p:nvSpPr>
            <p:cNvPr id="270" name="Text Box 269"/>
            <p:cNvSpPr txBox="1"/>
            <p:nvPr/>
          </p:nvSpPr>
          <p:spPr>
            <a:xfrm rot="660000">
              <a:off x="8151" y="5956"/>
              <a:ext cx="1260" cy="3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a:t>SEND 10</a:t>
              </a:r>
            </a:p>
          </p:txBody>
        </p:sp>
        <p:sp>
          <p:nvSpPr>
            <p:cNvPr id="271" name="Text Box 270"/>
            <p:cNvSpPr txBox="1"/>
            <p:nvPr/>
          </p:nvSpPr>
          <p:spPr>
            <a:xfrm>
              <a:off x="5657" y="6912"/>
              <a:ext cx="1260" cy="3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a:t>SEND 9</a:t>
              </a:r>
            </a:p>
          </p:txBody>
        </p:sp>
      </p:grpSp>
      <p:sp>
        <p:nvSpPr>
          <p:cNvPr id="273" name="Text Box 272"/>
          <p:cNvSpPr txBox="1"/>
          <p:nvPr/>
        </p:nvSpPr>
        <p:spPr>
          <a:xfrm>
            <a:off x="7380605" y="4126865"/>
            <a:ext cx="800100" cy="245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a:t>SEND 5</a:t>
            </a:r>
          </a:p>
        </p:txBody>
      </p:sp>
      <p:pic>
        <p:nvPicPr>
          <p:cNvPr id="274" name="Picture 273"/>
          <p:cNvPicPr/>
          <p:nvPr/>
        </p:nvPicPr>
        <p:blipFill>
          <a:blip r:embed="rId3"/>
          <a:stretch>
            <a:fillRect/>
          </a:stretch>
        </p:blipFill>
        <p:spPr>
          <a:xfrm>
            <a:off x="6084570" y="2194560"/>
            <a:ext cx="738505" cy="576580"/>
          </a:xfrm>
          <a:prstGeom prst="rect">
            <a:avLst/>
          </a:prstGeom>
          <a:noFill/>
          <a:ln w="9525">
            <a:noFill/>
          </a:ln>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955" y="41275"/>
            <a:ext cx="9117965" cy="5104765"/>
          </a:xfrm>
          <a:prstGeom prst="rect">
            <a:avLst/>
          </a:prstGeom>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12</a:t>
            </a:fld>
            <a:endParaRPr lang="en-GB"/>
          </a:p>
        </p:txBody>
      </p:sp>
      <p:pic>
        <p:nvPicPr>
          <p:cNvPr id="101" name="Picture 100"/>
          <p:cNvPicPr/>
          <p:nvPr/>
        </p:nvPicPr>
        <p:blipFill>
          <a:blip r:embed="rId2"/>
          <a:stretch>
            <a:fillRect/>
          </a:stretch>
        </p:blipFill>
        <p:spPr>
          <a:xfrm>
            <a:off x="1196975" y="518160"/>
            <a:ext cx="7297420" cy="4530090"/>
          </a:xfrm>
          <a:prstGeom prst="rect">
            <a:avLst/>
          </a:prstGeom>
          <a:noFill/>
          <a:ln w="9525">
            <a:noFill/>
          </a:ln>
        </p:spPr>
      </p:pic>
      <p:sp>
        <p:nvSpPr>
          <p:cNvPr id="3" name="Rectangles 2"/>
          <p:cNvSpPr/>
          <p:nvPr/>
        </p:nvSpPr>
        <p:spPr>
          <a:xfrm>
            <a:off x="530860" y="-92710"/>
            <a:ext cx="8082280" cy="645160"/>
          </a:xfrm>
          <a:prstGeom prst="rect">
            <a:avLst/>
          </a:prstGeom>
          <a:noFill/>
          <a:ln>
            <a:noFill/>
          </a:ln>
        </p:spPr>
        <p:txBody>
          <a:bodyPr wrap="none" rtlCol="0" anchor="t">
            <a:spAutoFit/>
          </a:bodyPr>
          <a:lstStyle/>
          <a:p>
            <a:pPr algn="ctr"/>
            <a:r>
              <a:rPr lang="en-US" altLang="zh-CN" sz="3600" b="1">
                <a:ln w="10160">
                  <a:solidFill>
                    <a:schemeClr val="accent5"/>
                  </a:solidFill>
                  <a:prstDash val="solid"/>
                </a:ln>
                <a:solidFill>
                  <a:srgbClr val="FFFFFF"/>
                </a:solidFill>
                <a:effectLst>
                  <a:outerShdw blurRad="38100" dist="22860" dir="5400000" algn="tl" rotWithShape="0">
                    <a:srgbClr val="000000">
                      <a:alpha val="30000"/>
                    </a:srgbClr>
                  </a:outerShdw>
                </a:effectLst>
              </a:rPr>
              <a:t>obstacle avoiding working flowchart</a:t>
            </a: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13</a:t>
            </a:fld>
            <a:endParaRPr lang="en-GB"/>
          </a:p>
        </p:txBody>
      </p:sp>
      <p:pic>
        <p:nvPicPr>
          <p:cNvPr id="102" name="Picture 101"/>
          <p:cNvPicPr/>
          <p:nvPr/>
        </p:nvPicPr>
        <p:blipFill>
          <a:blip r:embed="rId2"/>
          <a:stretch>
            <a:fillRect/>
          </a:stretch>
        </p:blipFill>
        <p:spPr>
          <a:xfrm>
            <a:off x="686435" y="560070"/>
            <a:ext cx="7732395" cy="4563745"/>
          </a:xfrm>
          <a:prstGeom prst="rect">
            <a:avLst/>
          </a:prstGeom>
          <a:noFill/>
          <a:ln w="9525">
            <a:noFill/>
          </a:ln>
        </p:spPr>
      </p:pic>
      <p:sp>
        <p:nvSpPr>
          <p:cNvPr id="3" name="Rectangles 2"/>
          <p:cNvSpPr/>
          <p:nvPr/>
        </p:nvSpPr>
        <p:spPr>
          <a:xfrm>
            <a:off x="146050" y="-92075"/>
            <a:ext cx="8851900" cy="645160"/>
          </a:xfrm>
          <a:prstGeom prst="rect">
            <a:avLst/>
          </a:prstGeom>
          <a:noFill/>
          <a:ln>
            <a:noFill/>
          </a:ln>
        </p:spPr>
        <p:txBody>
          <a:bodyPr wrap="square" rtlCol="0" anchor="t">
            <a:spAutoFit/>
          </a:bodyPr>
          <a:lstStyle/>
          <a:p>
            <a:pPr algn="ctr"/>
            <a:r>
              <a:rPr lang="en-US" altLang="zh-CN" sz="3600" b="1">
                <a:ln w="22225">
                  <a:solidFill>
                    <a:schemeClr val="accent2"/>
                  </a:solidFill>
                  <a:prstDash val="solid"/>
                </a:ln>
                <a:solidFill>
                  <a:schemeClr val="accent2">
                    <a:lumMod val="40000"/>
                    <a:lumOff val="60000"/>
                  </a:schemeClr>
                </a:solidFill>
                <a:effectLst/>
              </a:rPr>
              <a:t>Line Follower Working Flowchart</a:t>
            </a: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14</a:t>
            </a:fld>
            <a:endParaRPr lang="en-GB"/>
          </a:p>
        </p:txBody>
      </p:sp>
      <p:sp>
        <p:nvSpPr>
          <p:cNvPr id="3" name="Text Box 2"/>
          <p:cNvSpPr txBox="1"/>
          <p:nvPr/>
        </p:nvSpPr>
        <p:spPr>
          <a:xfrm>
            <a:off x="136525" y="156210"/>
            <a:ext cx="2707640" cy="306705"/>
          </a:xfrm>
          <a:prstGeom prst="rect">
            <a:avLst/>
          </a:prstGeom>
          <a:noFill/>
        </p:spPr>
        <p:txBody>
          <a:bodyPr wrap="square" rtlCol="0">
            <a:spAutoFit/>
          </a:bodyPr>
          <a:lstStyle/>
          <a:p>
            <a:r>
              <a:rPr lang="en-US"/>
              <a:t>PROGRAM :</a:t>
            </a:r>
          </a:p>
        </p:txBody>
      </p:sp>
      <p:sp>
        <p:nvSpPr>
          <p:cNvPr id="4" name="Text Box 3"/>
          <p:cNvSpPr txBox="1"/>
          <p:nvPr/>
        </p:nvSpPr>
        <p:spPr>
          <a:xfrm>
            <a:off x="47625" y="520065"/>
            <a:ext cx="4164330" cy="4707890"/>
          </a:xfrm>
          <a:prstGeom prst="rect">
            <a:avLst/>
          </a:prstGeom>
          <a:noFill/>
        </p:spPr>
        <p:txBody>
          <a:bodyPr wrap="square" rtlCol="0">
            <a:spAutoFit/>
          </a:bodyPr>
          <a:lstStyle/>
          <a:p>
            <a:r>
              <a:rPr lang="en-US" sz="1200"/>
              <a:t>#include &lt;SoftwareSerial.h&gt;</a:t>
            </a:r>
          </a:p>
          <a:p>
            <a:r>
              <a:rPr lang="en-US" sz="1200"/>
              <a:t>SoftwareSerial BT_Serial(2, 3); // RX, TX</a:t>
            </a:r>
          </a:p>
          <a:p>
            <a:r>
              <a:rPr lang="en-US" sz="1200"/>
              <a:t>#include &lt;IRremote.h&gt;</a:t>
            </a:r>
          </a:p>
          <a:p>
            <a:r>
              <a:rPr lang="en-US" sz="1200"/>
              <a:t>const int RECV_PIN = A5;</a:t>
            </a:r>
          </a:p>
          <a:p>
            <a:r>
              <a:rPr lang="en-US" sz="1200"/>
              <a:t>IRrecv irrecv(RECV_PIN);</a:t>
            </a:r>
          </a:p>
          <a:p>
            <a:r>
              <a:rPr lang="en-US" sz="1200"/>
              <a:t>decode_results results;</a:t>
            </a:r>
          </a:p>
          <a:p>
            <a:r>
              <a:rPr lang="en-US" sz="1200"/>
              <a:t>#define enA 10//Enable1 L298 Pin enA </a:t>
            </a:r>
          </a:p>
          <a:p>
            <a:r>
              <a:rPr lang="en-US" sz="1200"/>
              <a:t>#define in1 9 //Motor1 L298 Pin in1 </a:t>
            </a:r>
          </a:p>
          <a:p>
            <a:r>
              <a:rPr lang="en-US" sz="1200"/>
              <a:t>#define in2 8 //Motor1 L298 Pin in1 </a:t>
            </a:r>
          </a:p>
          <a:p>
            <a:r>
              <a:rPr lang="en-US" sz="1200"/>
              <a:t>#define in3 7 //Motor2 L298 Pin in1 </a:t>
            </a:r>
          </a:p>
          <a:p>
            <a:r>
              <a:rPr lang="en-US" sz="1200"/>
              <a:t>#define in4 6 //Motor2 L298 Pin in1 </a:t>
            </a:r>
          </a:p>
          <a:p>
            <a:r>
              <a:rPr lang="en-US" sz="1200"/>
              <a:t>#define enB 5 //Enable2 L298 Pin enB </a:t>
            </a:r>
          </a:p>
          <a:p>
            <a:r>
              <a:rPr lang="en-US" sz="1200"/>
              <a:t>#define servo A4</a:t>
            </a:r>
          </a:p>
          <a:p>
            <a:r>
              <a:rPr lang="en-US" sz="1200"/>
              <a:t>#define R_S A0 //ir sensor Right</a:t>
            </a:r>
          </a:p>
          <a:p>
            <a:r>
              <a:rPr lang="en-US" sz="1200"/>
              <a:t>#define L_S A1 //ir sensor Left</a:t>
            </a:r>
          </a:p>
          <a:p>
            <a:r>
              <a:rPr lang="en-US" sz="1200"/>
              <a:t>#define echo A2 //Echo pin</a:t>
            </a:r>
          </a:p>
          <a:p>
            <a:r>
              <a:rPr lang="en-US" sz="1200"/>
              <a:t>#define trigger A3 //Trigger pin</a:t>
            </a:r>
          </a:p>
          <a:p>
            <a:r>
              <a:rPr lang="en-US" sz="1200"/>
              <a:t>int distance_L, distance_F = 30, distance_R;</a:t>
            </a:r>
          </a:p>
          <a:p>
            <a:r>
              <a:rPr lang="en-US" sz="1200"/>
              <a:t>long distance;</a:t>
            </a:r>
          </a:p>
          <a:p>
            <a:r>
              <a:rPr lang="en-US" sz="1200"/>
              <a:t>int set = 20;</a:t>
            </a:r>
          </a:p>
          <a:p>
            <a:r>
              <a:rPr lang="en-US" sz="1200"/>
              <a:t>int bt_ir_data; // variable to receive data from the serial port and IRremote</a:t>
            </a:r>
          </a:p>
          <a:p>
            <a:r>
              <a:rPr lang="en-US" sz="1200"/>
              <a:t>int Speed = 80; </a:t>
            </a:r>
          </a:p>
          <a:p>
            <a:r>
              <a:rPr lang="en-US" sz="1200"/>
              <a:t>int mode=0;</a:t>
            </a:r>
          </a:p>
          <a:p>
            <a:r>
              <a:rPr lang="en-US" sz="1200"/>
              <a:t>int IR_data;</a:t>
            </a:r>
          </a:p>
        </p:txBody>
      </p:sp>
      <p:sp>
        <p:nvSpPr>
          <p:cNvPr id="5" name="Text Box 4"/>
          <p:cNvSpPr txBox="1"/>
          <p:nvPr/>
        </p:nvSpPr>
        <p:spPr>
          <a:xfrm>
            <a:off x="4356100" y="123825"/>
            <a:ext cx="4755515" cy="4892675"/>
          </a:xfrm>
          <a:prstGeom prst="rect">
            <a:avLst/>
          </a:prstGeom>
          <a:noFill/>
        </p:spPr>
        <p:txBody>
          <a:bodyPr wrap="square" rtlCol="0">
            <a:spAutoFit/>
          </a:bodyPr>
          <a:lstStyle/>
          <a:p>
            <a:r>
              <a:rPr lang="en-US" sz="1200"/>
              <a:t>void setup(){ // put your setup code here, to run once</a:t>
            </a:r>
          </a:p>
          <a:p>
            <a:r>
              <a:rPr lang="en-US" sz="1200"/>
              <a:t>pinMode(R_S, INPUT); // declare if sensor as input </a:t>
            </a:r>
          </a:p>
          <a:p>
            <a:r>
              <a:rPr lang="en-US" sz="1200"/>
              <a:t>pinMode(L_S, INPUT); // declare ir sensor as input</a:t>
            </a:r>
          </a:p>
          <a:p>
            <a:r>
              <a:rPr lang="en-US" sz="1200"/>
              <a:t>pinMode(echo, INPUT );// declare ultrasonic sensor Echo pin as input</a:t>
            </a:r>
          </a:p>
          <a:p>
            <a:r>
              <a:rPr lang="en-US" sz="1200"/>
              <a:t>pinMode(trigger, OUTPUT); // declare ultrasonic sensor Trigger pin as Output </a:t>
            </a:r>
          </a:p>
          <a:p>
            <a:r>
              <a:rPr lang="en-US" sz="1200"/>
              <a:t>pinMode(enA, OUTPUT); // declare as output for L298 Pin enA </a:t>
            </a:r>
          </a:p>
          <a:p>
            <a:r>
              <a:rPr lang="en-US" sz="1200"/>
              <a:t>pinMode(in1, OUTPUT); // declare as output for L298 Pin in1 </a:t>
            </a:r>
          </a:p>
          <a:p>
            <a:r>
              <a:rPr lang="en-US" sz="1200"/>
              <a:t>pinMode(in2, OUTPUT); // declare as output for L298 Pin in2 </a:t>
            </a:r>
          </a:p>
          <a:p>
            <a:r>
              <a:rPr lang="en-US" sz="1200"/>
              <a:t>pinMode(in3, OUTPUT); // declare as output for L298 Pin in3 </a:t>
            </a:r>
          </a:p>
          <a:p>
            <a:r>
              <a:rPr lang="en-US" sz="1200"/>
              <a:t>pinMode(in4, OUTPUT); // declare as output for L298 Pin in4 </a:t>
            </a:r>
          </a:p>
          <a:p>
            <a:r>
              <a:rPr lang="en-US" sz="1200"/>
              <a:t>pinMode(enB, OUTPUT); // declare as output for L298 Pin enB </a:t>
            </a:r>
          </a:p>
          <a:p>
            <a:r>
              <a:rPr lang="en-US" sz="1200"/>
              <a:t>irrecv.enableIRIn(); // Start the receiver</a:t>
            </a:r>
          </a:p>
          <a:p>
            <a:r>
              <a:rPr lang="en-US" sz="1200"/>
              <a:t>irrecv.blink13(true);</a:t>
            </a:r>
          </a:p>
          <a:p>
            <a:r>
              <a:rPr lang="en-US" sz="1200"/>
              <a:t>Serial.begin(9600); // start serial communication at 9600bps</a:t>
            </a:r>
          </a:p>
          <a:p>
            <a:r>
              <a:rPr lang="en-US" sz="1200"/>
              <a:t>BT_Serial.begin(9600); </a:t>
            </a:r>
          </a:p>
          <a:p>
            <a:r>
              <a:rPr lang="en-US" sz="1200"/>
              <a:t>pinMode(servo, OUTPUT);</a:t>
            </a:r>
          </a:p>
          <a:p>
            <a:r>
              <a:rPr lang="en-US" sz="1200"/>
              <a:t> for (int angle = 70; angle &lt;= 140; angle += 5) {</a:t>
            </a:r>
          </a:p>
          <a:p>
            <a:r>
              <a:rPr lang="en-US" sz="1200"/>
              <a:t> servoPulse(servo, angle); }</a:t>
            </a:r>
          </a:p>
          <a:p>
            <a:r>
              <a:rPr lang="en-US" sz="1200"/>
              <a:t> for (int angle = 140; angle &gt;= 0; angle -= 5) {</a:t>
            </a:r>
          </a:p>
          <a:p>
            <a:r>
              <a:rPr lang="en-US" sz="1200"/>
              <a:t> servoPulse(servo, angle); }</a:t>
            </a:r>
          </a:p>
          <a:p>
            <a:r>
              <a:rPr lang="en-US" sz="1200"/>
              <a:t> for (int angle = 0; angle &lt;= 70; angle += 5) {</a:t>
            </a:r>
          </a:p>
          <a:p>
            <a:r>
              <a:rPr lang="en-US" sz="1200"/>
              <a:t> servoPulse(servo, angle); }</a:t>
            </a:r>
          </a:p>
          <a:p>
            <a:r>
              <a:rPr lang="en-US" sz="1200"/>
              <a:t>delay(500);</a:t>
            </a:r>
          </a:p>
          <a:p>
            <a:r>
              <a:rPr lang="en-US" sz="1200"/>
              <a:t>}</a:t>
            </a: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15</a:t>
            </a:fld>
            <a:endParaRPr lang="en-GB"/>
          </a:p>
        </p:txBody>
      </p:sp>
      <p:sp>
        <p:nvSpPr>
          <p:cNvPr id="3" name="Text Box 2"/>
          <p:cNvSpPr txBox="1"/>
          <p:nvPr/>
        </p:nvSpPr>
        <p:spPr>
          <a:xfrm>
            <a:off x="15240" y="-22225"/>
            <a:ext cx="4651375" cy="5215890"/>
          </a:xfrm>
          <a:prstGeom prst="rect">
            <a:avLst/>
          </a:prstGeom>
          <a:noFill/>
        </p:spPr>
        <p:txBody>
          <a:bodyPr wrap="square" rtlCol="0">
            <a:spAutoFit/>
          </a:bodyPr>
          <a:lstStyle/>
          <a:p>
            <a:r>
              <a:rPr lang="en-US" sz="900"/>
              <a:t>void loop(){ </a:t>
            </a:r>
          </a:p>
          <a:p>
            <a:r>
              <a:rPr lang="en-US" sz="900"/>
              <a:t>if(BT_Serial.available() &gt; 0){ //if some date is sent, reads it and saves in state </a:t>
            </a:r>
          </a:p>
          <a:p>
            <a:r>
              <a:rPr lang="en-US" sz="900"/>
              <a:t> </a:t>
            </a:r>
          </a:p>
          <a:p>
            <a:r>
              <a:rPr lang="en-US" sz="900"/>
              <a:t>bt_ir_data = BT_Serial.read(); </a:t>
            </a:r>
          </a:p>
          <a:p>
            <a:r>
              <a:rPr lang="en-US" sz="900"/>
              <a:t>Serial.println(bt_ir_data); </a:t>
            </a:r>
          </a:p>
          <a:p>
            <a:r>
              <a:rPr lang="en-US" sz="900"/>
              <a:t>if(bt_ir_data &gt; 20){Speed = bt_ir_data;} </a:t>
            </a:r>
          </a:p>
          <a:p>
            <a:r>
              <a:rPr lang="en-US" sz="900"/>
              <a:t>}</a:t>
            </a:r>
          </a:p>
          <a:p>
            <a:r>
              <a:rPr lang="en-US" sz="900"/>
              <a:t>if (irrecv.decode(&amp;results)) {</a:t>
            </a:r>
          </a:p>
          <a:p>
            <a:r>
              <a:rPr lang="en-US" sz="900"/>
              <a:t>Serial.println(results.value,HEX);</a:t>
            </a:r>
          </a:p>
          <a:p>
            <a:r>
              <a:rPr lang="en-US" sz="900"/>
              <a:t>bt_ir_data = IRremote_data();</a:t>
            </a:r>
          </a:p>
          <a:p>
            <a:r>
              <a:rPr lang="en-US" sz="900"/>
              <a:t>Serial.println(bt_ir_data); </a:t>
            </a:r>
          </a:p>
          <a:p>
            <a:r>
              <a:rPr lang="en-US" sz="900"/>
              <a:t>irrecv.resume(); // Receive the next value</a:t>
            </a:r>
          </a:p>
          <a:p>
            <a:r>
              <a:rPr lang="en-US" sz="900"/>
              <a:t>delay(100);</a:t>
            </a:r>
          </a:p>
          <a:p>
            <a:r>
              <a:rPr lang="en-US" sz="900"/>
              <a:t>}</a:t>
            </a:r>
          </a:p>
          <a:p>
            <a:r>
              <a:rPr lang="en-US" sz="900"/>
              <a:t> if(bt_ir_data == 8){mode=0; Stop();} //Manual Android Application and IR </a:t>
            </a:r>
          </a:p>
          <a:p>
            <a:r>
              <a:rPr lang="en-US" sz="900"/>
              <a:t>Remote Control Command </a:t>
            </a:r>
          </a:p>
          <a:p>
            <a:r>
              <a:rPr lang="en-US" sz="900"/>
              <a:t>else if(bt_ir_data == 9){mode=1; Speed=60;} //Auto Line Follower Command</a:t>
            </a:r>
          </a:p>
          <a:p>
            <a:r>
              <a:rPr lang="en-US" sz="900"/>
              <a:t>else if(bt_ir_data ==10){mode=2; Speed=60;} //Auto Obstacle Avoiding Command</a:t>
            </a:r>
          </a:p>
          <a:p>
            <a:r>
              <a:rPr lang="en-US" sz="900"/>
              <a:t>analogWrite(enA, Speed); // Write The Duty Cycle 0 to 255 Enable Pin A for Motor1 </a:t>
            </a:r>
          </a:p>
          <a:p>
            <a:r>
              <a:rPr lang="en-US" sz="900"/>
              <a:t>Speed </a:t>
            </a:r>
          </a:p>
          <a:p>
            <a:r>
              <a:rPr lang="en-US" sz="900"/>
              <a:t>analogWrite(enB, Speed); // Write The Duty Cycle 0 to 255 Enable Pin B for Motor2 </a:t>
            </a:r>
          </a:p>
          <a:p>
            <a:r>
              <a:rPr lang="en-US" sz="900"/>
              <a:t>Speed </a:t>
            </a:r>
          </a:p>
          <a:p>
            <a:r>
              <a:rPr lang="en-US" sz="900"/>
              <a:t>if(mode==0){ </a:t>
            </a:r>
          </a:p>
          <a:p>
            <a:r>
              <a:rPr lang="en-US" sz="900"/>
              <a:t>//===============================================================================</a:t>
            </a:r>
          </a:p>
          <a:p>
            <a:r>
              <a:rPr lang="en-US" sz="900"/>
              <a:t>// Key Control Command</a:t>
            </a:r>
          </a:p>
          <a:p>
            <a:r>
              <a:rPr lang="en-US" sz="900"/>
              <a:t>//=============================================================================== </a:t>
            </a:r>
          </a:p>
          <a:p>
            <a:r>
              <a:rPr lang="en-US" sz="900"/>
              <a:t> if(bt_ir_data == 1){forword(); } // if the bt_data is '1' the DC motor will go</a:t>
            </a:r>
          </a:p>
          <a:p>
            <a:r>
              <a:rPr lang="en-US" sz="900"/>
              <a:t>forward</a:t>
            </a:r>
          </a:p>
          <a:p>
            <a:r>
              <a:rPr lang="en-US" sz="900"/>
              <a:t>else if(bt_ir_data == 2){backword();} // if the bt_data is '2' the motor will </a:t>
            </a:r>
          </a:p>
          <a:p>
            <a:r>
              <a:rPr lang="en-US" sz="900"/>
              <a:t>Reverse</a:t>
            </a:r>
          </a:p>
          <a:p>
            <a:r>
              <a:rPr lang="en-US" sz="900"/>
              <a:t>else if(bt_ir_data == 3){turnLeft();} // if the bt_data is '3' the motor will turn </a:t>
            </a:r>
          </a:p>
          <a:p>
            <a:r>
              <a:rPr lang="en-US" sz="900"/>
              <a:t>left</a:t>
            </a:r>
          </a:p>
          <a:p>
            <a:r>
              <a:rPr lang="en-US" sz="900"/>
              <a:t>else if(bt_ir_data == 4){turnRight();} // if the bt_data is '4' the motor will turn </a:t>
            </a:r>
          </a:p>
          <a:p>
            <a:r>
              <a:rPr lang="en-US" sz="900"/>
              <a:t>right</a:t>
            </a:r>
          </a:p>
          <a:p>
            <a:r>
              <a:rPr lang="en-US" sz="900"/>
              <a:t>else if(bt_ir_data == 5){Stop(); } // if the bt_data '5' the motor will Stop</a:t>
            </a:r>
          </a:p>
        </p:txBody>
      </p:sp>
      <p:sp>
        <p:nvSpPr>
          <p:cNvPr id="4" name="Text Box 3"/>
          <p:cNvSpPr txBox="1"/>
          <p:nvPr/>
        </p:nvSpPr>
        <p:spPr>
          <a:xfrm>
            <a:off x="4603750" y="64770"/>
            <a:ext cx="4432935" cy="5077460"/>
          </a:xfrm>
          <a:prstGeom prst="rect">
            <a:avLst/>
          </a:prstGeom>
          <a:noFill/>
        </p:spPr>
        <p:txBody>
          <a:bodyPr wrap="square" rtlCol="0">
            <a:spAutoFit/>
          </a:bodyPr>
          <a:lstStyle/>
          <a:p>
            <a:r>
              <a:rPr lang="en-US" sz="900"/>
              <a:t>//===============================================================================</a:t>
            </a:r>
          </a:p>
          <a:p>
            <a:r>
              <a:rPr lang="en-US" sz="900"/>
              <a:t>// Voice Control Command</a:t>
            </a:r>
          </a:p>
          <a:p>
            <a:r>
              <a:rPr lang="en-US" sz="900"/>
              <a:t>//=============================================================================== </a:t>
            </a:r>
          </a:p>
          <a:p>
            <a:r>
              <a:rPr lang="en-US" sz="900"/>
              <a:t>else if(bt_ir_data == 6){turnLeft(); delay(600); bt_ir_data = 5;}</a:t>
            </a:r>
          </a:p>
          <a:p>
            <a:r>
              <a:rPr lang="en-US" sz="900"/>
              <a:t>else if(bt_ir_data == 7){turnRight(); delay(600); bt_ir_data = 5;}</a:t>
            </a:r>
          </a:p>
          <a:p>
            <a:r>
              <a:rPr lang="en-US" sz="900"/>
              <a:t>}</a:t>
            </a:r>
          </a:p>
          <a:p>
            <a:r>
              <a:rPr lang="en-US" sz="900"/>
              <a:t>if(mode==1){ </a:t>
            </a:r>
          </a:p>
          <a:p>
            <a:r>
              <a:rPr lang="en-US" sz="900"/>
              <a:t>//===============================================================================</a:t>
            </a:r>
          </a:p>
          <a:p>
            <a:r>
              <a:rPr lang="en-US" sz="900"/>
              <a:t>// Line Follower Control</a:t>
            </a:r>
          </a:p>
          <a:p>
            <a:r>
              <a:rPr lang="en-US" sz="900"/>
              <a:t>//=============================================================================== </a:t>
            </a:r>
          </a:p>
          <a:p>
            <a:r>
              <a:rPr lang="en-US" sz="900"/>
              <a:t>if((digitalRead(R_S) == 0)&amp;&amp;(digitalRead(L_S) == 0)){forword();} //if Right Sensor </a:t>
            </a:r>
          </a:p>
          <a:p>
            <a:r>
              <a:rPr lang="en-US" sz="900"/>
              <a:t>and Left Sensor are at White color then it will call forword function</a:t>
            </a:r>
          </a:p>
          <a:p>
            <a:r>
              <a:rPr lang="en-US" sz="900"/>
              <a:t>if((digitalRead(R_S) == 1)&amp;&amp;(digitalRead(L_S) == 0)){turnRight();}//if Right Sensor </a:t>
            </a:r>
          </a:p>
          <a:p>
            <a:r>
              <a:rPr lang="en-US" sz="900"/>
              <a:t>is Black and Left Sensor is White then it will call turn Right function </a:t>
            </a:r>
          </a:p>
          <a:p>
            <a:r>
              <a:rPr lang="en-US" sz="900"/>
              <a:t>if((digitalRead(R_S) == 0)&amp;&amp;(digitalRead(L_S) == 1)){turnLeft();} //if Right Sensor </a:t>
            </a:r>
          </a:p>
          <a:p>
            <a:r>
              <a:rPr lang="en-US" sz="900"/>
              <a:t>is White and Left Sensor is Black then it will call turn Left function</a:t>
            </a:r>
          </a:p>
          <a:p>
            <a:r>
              <a:rPr lang="en-US" sz="900"/>
              <a:t>if((digitalRead(R_S) == 1)&amp;&amp;(digitalRead(L_S) == 1)){Stop();} //if Right Sensor </a:t>
            </a:r>
          </a:p>
          <a:p>
            <a:r>
              <a:rPr lang="en-US" sz="900"/>
              <a:t>and Left Sensor are at Black color then it will call Stop function</a:t>
            </a:r>
          </a:p>
          <a:p>
            <a:r>
              <a:rPr lang="en-US" sz="900"/>
              <a:t>} </a:t>
            </a:r>
          </a:p>
          <a:p>
            <a:r>
              <a:rPr lang="en-US" sz="900"/>
              <a:t>if(mode==2){ </a:t>
            </a:r>
          </a:p>
          <a:p>
            <a:r>
              <a:rPr lang="en-US" sz="900"/>
              <a:t>//===============================================================================</a:t>
            </a:r>
          </a:p>
          <a:p>
            <a:r>
              <a:rPr lang="en-US" sz="900"/>
              <a:t>// Obstacle Avoiding Control</a:t>
            </a:r>
          </a:p>
          <a:p>
            <a:r>
              <a:rPr lang="en-US" sz="900"/>
              <a:t>//=============================================================================== </a:t>
            </a:r>
          </a:p>
          <a:p>
            <a:r>
              <a:rPr lang="en-US" sz="900"/>
              <a:t> distance_F = Ultrasonic_read();</a:t>
            </a:r>
          </a:p>
          <a:p>
            <a:r>
              <a:rPr lang="en-US" sz="900"/>
              <a:t> Serial.print("S=");Serial.println(distance_F);</a:t>
            </a:r>
          </a:p>
          <a:p>
            <a:r>
              <a:rPr lang="en-US" sz="900"/>
              <a:t> if (distance_F &gt; set){forword();}</a:t>
            </a:r>
          </a:p>
          <a:p>
            <a:r>
              <a:rPr lang="en-US" sz="900"/>
              <a:t> else{Check_side();}</a:t>
            </a:r>
          </a:p>
          <a:p>
            <a:r>
              <a:rPr lang="en-US" sz="900"/>
              <a:t>}</a:t>
            </a:r>
          </a:p>
          <a:p>
            <a:r>
              <a:rPr lang="en-US" sz="900"/>
              <a:t>delay(10);</a:t>
            </a:r>
          </a:p>
          <a:p>
            <a:r>
              <a:rPr lang="en-US" sz="900"/>
              <a:t>}</a:t>
            </a: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16</a:t>
            </a:fld>
            <a:endParaRPr lang="en-GB"/>
          </a:p>
        </p:txBody>
      </p:sp>
      <p:sp>
        <p:nvSpPr>
          <p:cNvPr id="3" name="Text Box 2"/>
          <p:cNvSpPr txBox="1"/>
          <p:nvPr/>
        </p:nvSpPr>
        <p:spPr>
          <a:xfrm>
            <a:off x="0" y="10160"/>
            <a:ext cx="3905885" cy="5354320"/>
          </a:xfrm>
          <a:prstGeom prst="rect">
            <a:avLst/>
          </a:prstGeom>
          <a:noFill/>
        </p:spPr>
        <p:txBody>
          <a:bodyPr wrap="square" rtlCol="0">
            <a:spAutoFit/>
          </a:bodyPr>
          <a:lstStyle/>
          <a:p>
            <a:r>
              <a:rPr lang="en-US" sz="900"/>
              <a:t>long IRremote_data(){</a:t>
            </a:r>
          </a:p>
          <a:p>
            <a:r>
              <a:rPr lang="en-US" sz="900"/>
              <a:t> if(results.value==0xFF18E7){IR_data=1;} </a:t>
            </a:r>
          </a:p>
          <a:p>
            <a:r>
              <a:rPr lang="en-US" sz="900"/>
              <a:t>else if(results.value==0xFF4AB5){IR_data=2;} </a:t>
            </a:r>
          </a:p>
          <a:p>
            <a:r>
              <a:rPr lang="en-US" sz="900"/>
              <a:t>else if(results.value==0xFF5AA5){IR_data=3;} </a:t>
            </a:r>
          </a:p>
          <a:p>
            <a:r>
              <a:rPr lang="en-US" sz="900"/>
              <a:t>else if(results.value==0xFF10EF){IR_data=4;} </a:t>
            </a:r>
          </a:p>
          <a:p>
            <a:r>
              <a:rPr lang="en-US" sz="900"/>
              <a:t>else if(results.value==0xFF38C7 || results.value==0xFF9867){IR_data=5;} </a:t>
            </a:r>
          </a:p>
          <a:p>
            <a:r>
              <a:rPr lang="en-US" sz="900"/>
              <a:t>else if(results.value==0xFFA25D){IR_data=8;} </a:t>
            </a:r>
          </a:p>
          <a:p>
            <a:r>
              <a:rPr lang="en-US" sz="900"/>
              <a:t>else if(results.value==0xFF629D){IR_data=9;} </a:t>
            </a:r>
          </a:p>
          <a:p>
            <a:r>
              <a:rPr lang="en-US" sz="900"/>
              <a:t>else if(results.value==0xFFE21D){IR_data=10;} </a:t>
            </a:r>
          </a:p>
          <a:p>
            <a:r>
              <a:rPr lang="en-US" sz="900"/>
              <a:t>return IR_data;</a:t>
            </a:r>
          </a:p>
          <a:p>
            <a:r>
              <a:rPr lang="en-US" sz="900"/>
              <a:t>}</a:t>
            </a:r>
          </a:p>
          <a:p>
            <a:r>
              <a:rPr lang="en-US" sz="900"/>
              <a:t>void servoPulse (int pin, int angle){</a:t>
            </a:r>
          </a:p>
          <a:p>
            <a:r>
              <a:rPr lang="en-US" sz="900"/>
              <a:t>int pwm = (angle*11) + 500; // Convert angle to microseconds</a:t>
            </a:r>
          </a:p>
          <a:p>
            <a:r>
              <a:rPr lang="en-US" sz="900"/>
              <a:t> digitalWrite(pin, HIGH);</a:t>
            </a:r>
          </a:p>
          <a:p>
            <a:r>
              <a:rPr lang="en-US" sz="900"/>
              <a:t> delayMicroseconds(pwm);</a:t>
            </a:r>
          </a:p>
          <a:p>
            <a:r>
              <a:rPr lang="en-US" sz="900"/>
              <a:t> digitalWrite(pin, LOW);</a:t>
            </a:r>
          </a:p>
          <a:p>
            <a:r>
              <a:rPr lang="en-US" sz="900"/>
              <a:t> delay(50); // Refresh cycle of servo</a:t>
            </a:r>
          </a:p>
          <a:p>
            <a:r>
              <a:rPr lang="en-US" sz="900"/>
              <a:t>}</a:t>
            </a:r>
          </a:p>
          <a:p>
            <a:r>
              <a:rPr lang="en-US" sz="900"/>
              <a:t>//**********************Ultrasonic_read****************************</a:t>
            </a:r>
          </a:p>
          <a:p>
            <a:r>
              <a:rPr lang="en-US" sz="900"/>
              <a:t>long Ultrasonic_read(){</a:t>
            </a:r>
          </a:p>
          <a:p>
            <a:r>
              <a:rPr lang="en-US" sz="900"/>
              <a:t> digitalWrite(trigger, LOW);</a:t>
            </a:r>
          </a:p>
          <a:p>
            <a:r>
              <a:rPr lang="en-US" sz="900"/>
              <a:t> delayMicroseconds(2);</a:t>
            </a:r>
          </a:p>
          <a:p>
            <a:r>
              <a:rPr lang="en-US" sz="900"/>
              <a:t> digitalWrite(trigger, HIGH);</a:t>
            </a:r>
          </a:p>
          <a:p>
            <a:r>
              <a:rPr lang="en-US" sz="900"/>
              <a:t> delayMicroseconds(10);</a:t>
            </a:r>
          </a:p>
          <a:p>
            <a:r>
              <a:rPr lang="en-US" sz="900"/>
              <a:t> distance = pulseIn (echo, HIGH);</a:t>
            </a:r>
          </a:p>
          <a:p>
            <a:r>
              <a:rPr lang="en-US" sz="900"/>
              <a:t> return distance / 29 / 2;</a:t>
            </a:r>
          </a:p>
          <a:p>
            <a:r>
              <a:rPr lang="en-US" sz="900"/>
              <a:t>}</a:t>
            </a:r>
          </a:p>
          <a:p>
            <a:r>
              <a:rPr lang="en-US" sz="900"/>
              <a:t>void compareDistance(){</a:t>
            </a:r>
          </a:p>
          <a:p>
            <a:r>
              <a:rPr lang="en-US" sz="900"/>
              <a:t> if (distance_L &gt; distance_R){</a:t>
            </a:r>
          </a:p>
          <a:p>
            <a:r>
              <a:rPr lang="en-US" sz="900"/>
              <a:t> turnLeft();</a:t>
            </a:r>
          </a:p>
          <a:p>
            <a:r>
              <a:rPr lang="en-US" sz="900"/>
              <a:t> delay(350);</a:t>
            </a:r>
          </a:p>
          <a:p>
            <a:r>
              <a:rPr lang="en-US" sz="900"/>
              <a:t> }</a:t>
            </a:r>
          </a:p>
          <a:p>
            <a:r>
              <a:rPr lang="en-US" sz="900"/>
              <a:t> else if (distance_R &gt; distance_L){</a:t>
            </a:r>
          </a:p>
          <a:p>
            <a:r>
              <a:rPr lang="en-US" sz="900"/>
              <a:t> turnRight();</a:t>
            </a:r>
          </a:p>
          <a:p>
            <a:r>
              <a:rPr lang="en-US" sz="900"/>
              <a:t> delay(350);</a:t>
            </a:r>
          </a:p>
          <a:p>
            <a:r>
              <a:rPr lang="en-US" sz="900"/>
              <a:t> }</a:t>
            </a:r>
          </a:p>
          <a:p>
            <a:endParaRPr lang="en-US" sz="900"/>
          </a:p>
        </p:txBody>
      </p:sp>
      <p:sp>
        <p:nvSpPr>
          <p:cNvPr id="4" name="Text Box 3"/>
          <p:cNvSpPr txBox="1"/>
          <p:nvPr/>
        </p:nvSpPr>
        <p:spPr>
          <a:xfrm>
            <a:off x="4102100" y="3175"/>
            <a:ext cx="4934585" cy="5015865"/>
          </a:xfrm>
          <a:prstGeom prst="rect">
            <a:avLst/>
          </a:prstGeom>
          <a:noFill/>
        </p:spPr>
        <p:txBody>
          <a:bodyPr wrap="square" rtlCol="0">
            <a:spAutoFit/>
          </a:bodyPr>
          <a:lstStyle/>
          <a:p>
            <a:r>
              <a:rPr lang="en-US" sz="1000"/>
              <a:t> else{</a:t>
            </a:r>
          </a:p>
          <a:p>
            <a:r>
              <a:rPr lang="en-US" sz="1000"/>
              <a:t> backword();</a:t>
            </a:r>
          </a:p>
          <a:p>
            <a:r>
              <a:rPr lang="en-US" sz="1000"/>
              <a:t> delay(300);</a:t>
            </a:r>
          </a:p>
          <a:p>
            <a:r>
              <a:rPr lang="en-US" sz="1000"/>
              <a:t> turnRight();</a:t>
            </a:r>
          </a:p>
          <a:p>
            <a:r>
              <a:rPr lang="en-US" sz="1000"/>
              <a:t> delay(600);</a:t>
            </a:r>
          </a:p>
          <a:p>
            <a:r>
              <a:rPr lang="en-US" sz="1000"/>
              <a:t> }</a:t>
            </a:r>
          </a:p>
          <a:p>
            <a:r>
              <a:rPr lang="en-US" sz="1000"/>
              <a:t>}</a:t>
            </a:r>
          </a:p>
          <a:p>
            <a:r>
              <a:rPr lang="en-US" sz="1000"/>
              <a:t>void Check_side(){</a:t>
            </a:r>
          </a:p>
          <a:p>
            <a:r>
              <a:rPr lang="en-US" sz="1000"/>
              <a:t> Stop();</a:t>
            </a:r>
          </a:p>
          <a:p>
            <a:r>
              <a:rPr lang="en-US" sz="1000"/>
              <a:t> delay(100);</a:t>
            </a:r>
          </a:p>
          <a:p>
            <a:r>
              <a:rPr lang="en-US" sz="1000"/>
              <a:t> for (int angle = 70; angle &lt;= 140; angle += 5) {</a:t>
            </a:r>
          </a:p>
          <a:p>
            <a:r>
              <a:rPr lang="en-US" sz="1000"/>
              <a:t> servoPulse(servo, angle); }</a:t>
            </a:r>
          </a:p>
          <a:p>
            <a:r>
              <a:rPr lang="en-US" sz="1000"/>
              <a:t> delay(300);</a:t>
            </a:r>
          </a:p>
          <a:p>
            <a:r>
              <a:rPr lang="en-US" sz="1000"/>
              <a:t> distance_L = Ultrasonic_read();</a:t>
            </a:r>
          </a:p>
          <a:p>
            <a:r>
              <a:rPr lang="en-US" sz="1000"/>
              <a:t> delay(100);</a:t>
            </a:r>
          </a:p>
          <a:p>
            <a:r>
              <a:rPr lang="en-US" sz="1000"/>
              <a:t> for (int angle = 140; angle &gt;= 0; angle -= 5) {</a:t>
            </a:r>
          </a:p>
          <a:p>
            <a:r>
              <a:rPr lang="en-US" sz="1000"/>
              <a:t> servoPulse(servo, angle); }</a:t>
            </a:r>
          </a:p>
          <a:p>
            <a:r>
              <a:rPr lang="en-US" sz="1000"/>
              <a:t> delay(500);</a:t>
            </a:r>
          </a:p>
          <a:p>
            <a:r>
              <a:rPr lang="en-US" sz="1000"/>
              <a:t> distance_R = Ultrasonic_read();</a:t>
            </a:r>
          </a:p>
          <a:p>
            <a:r>
              <a:rPr lang="en-US" sz="1000"/>
              <a:t> delay(100);</a:t>
            </a:r>
          </a:p>
          <a:p>
            <a:r>
              <a:rPr lang="en-US" sz="1000"/>
              <a:t> for (int angle = 0; angle &lt;= 70; angle += 5) {</a:t>
            </a:r>
          </a:p>
          <a:p>
            <a:r>
              <a:rPr lang="en-US" sz="1000"/>
              <a:t> servoPulse(servo, angle); }</a:t>
            </a:r>
          </a:p>
          <a:p>
            <a:r>
              <a:rPr lang="en-US" sz="1000"/>
              <a:t> delay(300);</a:t>
            </a:r>
          </a:p>
          <a:p>
            <a:r>
              <a:rPr lang="en-US" sz="1000"/>
              <a:t> compareDistance();</a:t>
            </a:r>
          </a:p>
          <a:p>
            <a:r>
              <a:rPr lang="en-US" sz="1000"/>
              <a:t>}</a:t>
            </a:r>
          </a:p>
          <a:p>
            <a:r>
              <a:rPr lang="en-US" sz="1000"/>
              <a:t>void forword(){ //forword</a:t>
            </a:r>
          </a:p>
          <a:p>
            <a:r>
              <a:rPr lang="en-US" sz="1000"/>
              <a:t>digitalWrite(in1, HIGH); //Right Motor forword Pin </a:t>
            </a:r>
          </a:p>
          <a:p>
            <a:r>
              <a:rPr lang="en-US" sz="1000"/>
              <a:t>digitalWrite(in2, LOW); //Right Motor backword Pin </a:t>
            </a:r>
          </a:p>
          <a:p>
            <a:r>
              <a:rPr lang="en-US" sz="1000"/>
              <a:t>digitalWrite(in3, LOW); //Left Motor backword Pin </a:t>
            </a:r>
          </a:p>
          <a:p>
            <a:r>
              <a:rPr lang="en-US" sz="1000"/>
              <a:t>digitalWrite(in4, HIGH); //Left Motor forword Pin </a:t>
            </a:r>
          </a:p>
          <a:p>
            <a:r>
              <a:rPr lang="en-US" sz="1000"/>
              <a:t>}</a:t>
            </a:r>
          </a:p>
          <a:p>
            <a:endParaRPr lang="en-US" sz="1000"/>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17</a:t>
            </a:fld>
            <a:endParaRPr lang="en-GB"/>
          </a:p>
        </p:txBody>
      </p:sp>
      <p:sp>
        <p:nvSpPr>
          <p:cNvPr id="3" name="Text Box 2"/>
          <p:cNvSpPr txBox="1"/>
          <p:nvPr/>
        </p:nvSpPr>
        <p:spPr>
          <a:xfrm>
            <a:off x="31750" y="50800"/>
            <a:ext cx="5908675" cy="5262245"/>
          </a:xfrm>
          <a:prstGeom prst="rect">
            <a:avLst/>
          </a:prstGeom>
          <a:noFill/>
        </p:spPr>
        <p:txBody>
          <a:bodyPr wrap="square" rtlCol="0">
            <a:spAutoFit/>
          </a:bodyPr>
          <a:lstStyle/>
          <a:p>
            <a:r>
              <a:rPr lang="en-US"/>
              <a:t>void backword(){ //backword</a:t>
            </a:r>
          </a:p>
          <a:p>
            <a:r>
              <a:rPr lang="en-US"/>
              <a:t>digitalWrite(in1, LOW); //Right Motor forword Pin </a:t>
            </a:r>
          </a:p>
          <a:p>
            <a:r>
              <a:rPr lang="en-US"/>
              <a:t>digitalWrite(in2, HIGH); //Right Motor backword Pin </a:t>
            </a:r>
          </a:p>
          <a:p>
            <a:r>
              <a:rPr lang="en-US"/>
              <a:t>digitalWrite(in3, HIGH); //Left Motor backword Pin </a:t>
            </a:r>
          </a:p>
          <a:p>
            <a:r>
              <a:rPr lang="en-US"/>
              <a:t>digitalWrite(in4, LOW); //Left Motor forword Pin </a:t>
            </a:r>
          </a:p>
          <a:p>
            <a:r>
              <a:rPr lang="en-US"/>
              <a:t>}</a:t>
            </a:r>
          </a:p>
          <a:p>
            <a:r>
              <a:rPr lang="en-US"/>
              <a:t>void turnRight(){ //turnRight</a:t>
            </a:r>
          </a:p>
          <a:p>
            <a:r>
              <a:rPr lang="en-US"/>
              <a:t>digitalWrite(in1, LOW); //Right Motor forword Pin </a:t>
            </a:r>
          </a:p>
          <a:p>
            <a:r>
              <a:rPr lang="en-US"/>
              <a:t>digitalWrite(in2, HIGH); //Right Motor backword Pin </a:t>
            </a:r>
          </a:p>
          <a:p>
            <a:r>
              <a:rPr lang="en-US"/>
              <a:t>digitalWrite(in3, LOW); //Left Motor backword Pin </a:t>
            </a:r>
          </a:p>
          <a:p>
            <a:r>
              <a:rPr lang="en-US"/>
              <a:t>digitalWrite(in4, HIGH); //Left Motor forword Pin </a:t>
            </a:r>
          </a:p>
          <a:p>
            <a:r>
              <a:rPr lang="en-US"/>
              <a:t>}</a:t>
            </a:r>
          </a:p>
          <a:p>
            <a:r>
              <a:rPr lang="en-US"/>
              <a:t>void turnLeft(){ //turnLeft</a:t>
            </a:r>
          </a:p>
          <a:p>
            <a:r>
              <a:rPr lang="en-US"/>
              <a:t>digitalWrite(in1, HIGH); //Right Motor forword Pin </a:t>
            </a:r>
          </a:p>
          <a:p>
            <a:r>
              <a:rPr lang="en-US"/>
              <a:t>digitalWrite(in2, LOW); //Right Motor backword Pin </a:t>
            </a:r>
          </a:p>
          <a:p>
            <a:r>
              <a:rPr lang="en-US"/>
              <a:t>digitalWrite(in3, HIGH); //Left Motor backword Pin </a:t>
            </a:r>
          </a:p>
          <a:p>
            <a:r>
              <a:rPr lang="en-US"/>
              <a:t>digitalWrite(in4, LOW); //Left Motor forword Pin </a:t>
            </a:r>
          </a:p>
          <a:p>
            <a:r>
              <a:rPr lang="en-US"/>
              <a:t>}</a:t>
            </a:r>
          </a:p>
          <a:p>
            <a:r>
              <a:rPr lang="en-US"/>
              <a:t>void Stop(){ //stop</a:t>
            </a:r>
          </a:p>
          <a:p>
            <a:r>
              <a:rPr lang="en-US"/>
              <a:t>digitalWrite(in1, LOW); //Right Motor forword Pin </a:t>
            </a:r>
          </a:p>
          <a:p>
            <a:r>
              <a:rPr lang="en-US"/>
              <a:t>digitalWrite(in2, LOW); //Right Motor backword Pin </a:t>
            </a:r>
          </a:p>
          <a:p>
            <a:r>
              <a:rPr lang="en-US"/>
              <a:t>digitalWrite(in3, LOW); //Left Motor backword Pin </a:t>
            </a:r>
          </a:p>
          <a:p>
            <a:r>
              <a:rPr lang="en-US"/>
              <a:t>digitalWrite(in4, LOW); //Left Motor forword Pin </a:t>
            </a:r>
          </a:p>
          <a:p>
            <a:r>
              <a:rPr lang="en-US"/>
              <a:t>}</a:t>
            </a:r>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grpSp>
        <p:nvGrpSpPr>
          <p:cNvPr id="236" name="Google Shape;236;p27"/>
          <p:cNvGrpSpPr/>
          <p:nvPr/>
        </p:nvGrpSpPr>
        <p:grpSpPr>
          <a:xfrm>
            <a:off x="5209838" y="1136550"/>
            <a:ext cx="3610650" cy="1289700"/>
            <a:chOff x="5209838" y="1060350"/>
            <a:chExt cx="3610650" cy="1289700"/>
          </a:xfrm>
        </p:grpSpPr>
        <p:sp>
          <p:nvSpPr>
            <p:cNvPr id="237" name="Google Shape;237;p27"/>
            <p:cNvSpPr txBox="1"/>
            <p:nvPr/>
          </p:nvSpPr>
          <p:spPr>
            <a:xfrm>
              <a:off x="6696488" y="10603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1">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IT IS USED IN HOUSEHOLD WORK SUCH AS VACCUM CLEANER </a:t>
              </a:r>
            </a:p>
          </p:txBody>
        </p:sp>
        <p:cxnSp>
          <p:nvCxnSpPr>
            <p:cNvPr id="238" name="Google Shape;238;p27"/>
            <p:cNvCxnSpPr/>
            <p:nvPr/>
          </p:nvCxnSpPr>
          <p:spPr>
            <a:xfrm>
              <a:off x="5209838" y="1705200"/>
              <a:ext cx="1286700" cy="0"/>
            </a:xfrm>
            <a:prstGeom prst="straightConnector1">
              <a:avLst/>
            </a:prstGeom>
            <a:noFill/>
            <a:ln w="9525" cap="flat" cmpd="sng">
              <a:solidFill>
                <a:schemeClr val="lt1"/>
              </a:solidFill>
              <a:prstDash val="solid"/>
              <a:round/>
              <a:headEnd type="none" w="sm" len="sm"/>
              <a:tailEnd type="oval" w="med" len="med"/>
            </a:ln>
          </p:spPr>
        </p:cxnSp>
      </p:grpSp>
      <p:pic>
        <p:nvPicPr>
          <p:cNvPr id="240" name="Google Shape;240;p27"/>
          <p:cNvPicPr preferRelativeResize="0"/>
          <p:nvPr/>
        </p:nvPicPr>
        <p:blipFill rotWithShape="1">
          <a:blip r:embed="rId3"/>
          <a:srcRect r="-4679" b="-3874"/>
          <a:stretch>
            <a:fillRect/>
          </a:stretch>
        </p:blipFill>
        <p:spPr>
          <a:xfrm flipH="1">
            <a:off x="3309201" y="1812650"/>
            <a:ext cx="2405799" cy="3190201"/>
          </a:xfrm>
          <a:prstGeom prst="rect">
            <a:avLst/>
          </a:prstGeom>
          <a:noFill/>
          <a:ln>
            <a:noFill/>
          </a:ln>
        </p:spPr>
      </p:pic>
      <p:sp>
        <p:nvSpPr>
          <p:cNvPr id="241" name="Google Shape;241;p27"/>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a:t>APPLICATIONS</a:t>
            </a:r>
          </a:p>
        </p:txBody>
      </p:sp>
      <p:sp>
        <p:nvSpPr>
          <p:cNvPr id="242" name="Google Shape;242;p27"/>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t>18</a:t>
            </a:fld>
            <a:endParaRPr lang="en-GB"/>
          </a:p>
        </p:txBody>
      </p:sp>
      <p:grpSp>
        <p:nvGrpSpPr>
          <p:cNvPr id="243" name="Google Shape;243;p27"/>
          <p:cNvGrpSpPr/>
          <p:nvPr/>
        </p:nvGrpSpPr>
        <p:grpSpPr>
          <a:xfrm>
            <a:off x="323513" y="2063000"/>
            <a:ext cx="2952125" cy="1289700"/>
            <a:chOff x="323513" y="1986800"/>
            <a:chExt cx="2952125" cy="1289700"/>
          </a:xfrm>
        </p:grpSpPr>
        <p:sp>
          <p:nvSpPr>
            <p:cNvPr id="244" name="Google Shape;244;p27"/>
            <p:cNvSpPr txBox="1"/>
            <p:nvPr/>
          </p:nvSpPr>
          <p:spPr>
            <a:xfrm>
              <a:off x="323513" y="1986800"/>
              <a:ext cx="2124000"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b="1">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IT IS USED IN DANGEROUS ENVIRONMENT ,WHERE HUMAN PENETRAION COULD SYSTEMS.</a:t>
              </a:r>
            </a:p>
          </p:txBody>
        </p:sp>
        <p:cxnSp>
          <p:nvCxnSpPr>
            <p:cNvPr id="245" name="Google Shape;245;p27"/>
            <p:cNvCxnSpPr/>
            <p:nvPr/>
          </p:nvCxnSpPr>
          <p:spPr>
            <a:xfrm rot="10800000">
              <a:off x="2642038" y="2647950"/>
              <a:ext cx="633600" cy="0"/>
            </a:xfrm>
            <a:prstGeom prst="straightConnector1">
              <a:avLst/>
            </a:prstGeom>
            <a:noFill/>
            <a:ln w="9525" cap="flat" cmpd="sng">
              <a:solidFill>
                <a:schemeClr val="lt1"/>
              </a:solidFill>
              <a:prstDash val="solid"/>
              <a:round/>
              <a:headEnd type="none" w="sm" len="sm"/>
              <a:tailEnd type="oval" w="med" len="med"/>
            </a:ln>
          </p:spPr>
        </p:cxnSp>
      </p:grpSp>
      <p:grpSp>
        <p:nvGrpSpPr>
          <p:cNvPr id="246" name="Google Shape;246;p27"/>
          <p:cNvGrpSpPr/>
          <p:nvPr/>
        </p:nvGrpSpPr>
        <p:grpSpPr>
          <a:xfrm>
            <a:off x="5209838" y="3096650"/>
            <a:ext cx="3771900" cy="1289685"/>
            <a:chOff x="5209838" y="3020450"/>
            <a:chExt cx="3771900" cy="1289685"/>
          </a:xfrm>
        </p:grpSpPr>
        <p:sp>
          <p:nvSpPr>
            <p:cNvPr id="247" name="Google Shape;247;p27"/>
            <p:cNvSpPr txBox="1"/>
            <p:nvPr/>
          </p:nvSpPr>
          <p:spPr>
            <a:xfrm>
              <a:off x="6696373" y="3020450"/>
              <a:ext cx="2285365" cy="1289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1">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IT IS USED IN VERIOUS INDUSTRAL AND DOMESTIC APPLICATION SUCH AS TO CARRYBGOODS, FLOOR CLEANING , DELIVERY SERVICES AND TRANSPORTATION </a:t>
              </a:r>
            </a:p>
          </p:txBody>
        </p:sp>
        <p:cxnSp>
          <p:nvCxnSpPr>
            <p:cNvPr id="248" name="Google Shape;248;p27"/>
            <p:cNvCxnSpPr/>
            <p:nvPr/>
          </p:nvCxnSpPr>
          <p:spPr>
            <a:xfrm>
              <a:off x="5209838" y="3648300"/>
              <a:ext cx="1286700" cy="0"/>
            </a:xfrm>
            <a:prstGeom prst="straightConnector1">
              <a:avLst/>
            </a:prstGeom>
            <a:noFill/>
            <a:ln w="9525" cap="flat" cmpd="sng">
              <a:solidFill>
                <a:schemeClr val="lt1"/>
              </a:solidFill>
              <a:prstDash val="solid"/>
              <a:round/>
              <a:headEnd type="none" w="sm" len="sm"/>
              <a:tailEnd type="oval" w="med" len="med"/>
            </a:ln>
          </p:spPr>
        </p:cxnSp>
      </p:grpSp>
      <p:grpSp>
        <p:nvGrpSpPr>
          <p:cNvPr id="4" name="Google Shape;243;p27"/>
          <p:cNvGrpSpPr/>
          <p:nvPr/>
        </p:nvGrpSpPr>
        <p:grpSpPr>
          <a:xfrm>
            <a:off x="108248" y="3507625"/>
            <a:ext cx="2952125" cy="1289700"/>
            <a:chOff x="323513" y="1986800"/>
            <a:chExt cx="2952125" cy="1289700"/>
          </a:xfrm>
        </p:grpSpPr>
        <p:sp>
          <p:nvSpPr>
            <p:cNvPr id="2" name="Google Shape;244;p27"/>
            <p:cNvSpPr txBox="1"/>
            <p:nvPr/>
          </p:nvSpPr>
          <p:spPr>
            <a:xfrm>
              <a:off x="323513" y="1986800"/>
              <a:ext cx="2124000"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b="1">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IT IS USED IN ALMOST ALL MOBILE ROBOT NAVIGATION SYSTEM</a:t>
              </a:r>
            </a:p>
          </p:txBody>
        </p:sp>
        <p:cxnSp>
          <p:nvCxnSpPr>
            <p:cNvPr id="3" name="Google Shape;245;p27"/>
            <p:cNvCxnSpPr/>
            <p:nvPr/>
          </p:nvCxnSpPr>
          <p:spPr>
            <a:xfrm rot="10800000">
              <a:off x="2642038" y="2647950"/>
              <a:ext cx="633600" cy="0"/>
            </a:xfrm>
            <a:prstGeom prst="straightConnector1">
              <a:avLst/>
            </a:prstGeom>
            <a:noFill/>
            <a:ln w="9525" cap="flat" cmpd="sng">
              <a:solidFill>
                <a:schemeClr val="lt1"/>
              </a:solidFill>
              <a:prstDash val="solid"/>
              <a:round/>
              <a:headEnd type="none" w="sm" len="sm"/>
              <a:tailEnd type="oval" w="med" len="med"/>
            </a:ln>
          </p:spPr>
        </p:cxnSp>
      </p:gr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33"/>
          <p:cNvPicPr preferRelativeResize="0"/>
          <p:nvPr/>
        </p:nvPicPr>
        <p:blipFill>
          <a:blip r:embed="rId3"/>
          <a:stretch>
            <a:fillRect/>
          </a:stretch>
        </p:blipFill>
        <p:spPr>
          <a:xfrm>
            <a:off x="3564472" y="483180"/>
            <a:ext cx="1496437" cy="1343865"/>
          </a:xfrm>
          <a:prstGeom prst="rect">
            <a:avLst/>
          </a:prstGeom>
          <a:noFill/>
          <a:ln>
            <a:noFill/>
          </a:ln>
        </p:spPr>
      </p:pic>
      <p:sp>
        <p:nvSpPr>
          <p:cNvPr id="355" name="Google Shape;355;p33"/>
          <p:cNvSpPr/>
          <p:nvPr/>
        </p:nvSpPr>
        <p:spPr>
          <a:xfrm>
            <a:off x="3708193" y="915751"/>
            <a:ext cx="1073096" cy="316800"/>
          </a:xfrm>
          <a:prstGeom prst="rect">
            <a:avLst/>
          </a:prstGeom>
        </p:spPr>
        <p:txBody>
          <a:bodyPr>
            <a:prstTxWarp prst="textPlain">
              <a:avLst/>
            </a:prstTxWarp>
            <a:scene3d>
              <a:camera prst="orthographicFront"/>
              <a:lightRig rig="threePt" dir="t"/>
            </a:scene3d>
          </a:bodyPr>
          <a:lstStyle/>
          <a:p>
            <a:pPr lvl="0" algn="ctr"/>
            <a:r>
              <a:rPr b="1" i="0">
                <a:ln w="22225">
                  <a:solidFill>
                    <a:schemeClr val="accent2"/>
                  </a:solidFill>
                  <a:prstDash val="solid"/>
                </a:ln>
                <a:solidFill>
                  <a:schemeClr val="accent2">
                    <a:lumMod val="40000"/>
                    <a:lumOff val="60000"/>
                  </a:schemeClr>
                </a:solidFill>
                <a:effectLst/>
                <a:latin typeface="Bebas Neue" panose="020B0606020202050201"/>
              </a:rPr>
              <a:t>Thanks!</a:t>
            </a:r>
          </a:p>
        </p:txBody>
      </p:sp>
      <p:pic>
        <p:nvPicPr>
          <p:cNvPr id="356" name="Google Shape;356;p33"/>
          <p:cNvPicPr preferRelativeResize="0"/>
          <p:nvPr/>
        </p:nvPicPr>
        <p:blipFill>
          <a:blip r:embed="rId4"/>
          <a:stretch>
            <a:fillRect/>
          </a:stretch>
        </p:blipFill>
        <p:spPr>
          <a:xfrm>
            <a:off x="2771775" y="987425"/>
            <a:ext cx="3808095" cy="3932555"/>
          </a:xfrm>
          <a:prstGeom prst="rect">
            <a:avLst/>
          </a:prstGeom>
          <a:noFill/>
          <a:ln>
            <a:noFill/>
          </a:ln>
        </p:spPr>
      </p:pic>
      <p:sp>
        <p:nvSpPr>
          <p:cNvPr id="358" name="Google Shape;358;p33"/>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t>19</a:t>
            </a:fld>
            <a:endParaRPr lang="en-GB"/>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8000">
              <a:srgbClr val="F4FC68"/>
            </a:gs>
            <a:gs pos="100000">
              <a:schemeClr val="accent2"/>
            </a:gs>
          </a:gsLst>
          <a:path path="circle">
            <a:fillToRect l="100000" t="100000"/>
          </a:path>
          <a:tileRect r="-100000" b="-100000"/>
        </a:gradFill>
        <a:effectLst/>
      </p:bgPr>
    </p:bg>
    <p:spTree>
      <p:nvGrpSpPr>
        <p:cNvPr id="1" name="Shape 266"/>
        <p:cNvGrpSpPr/>
        <p:nvPr/>
      </p:nvGrpSpPr>
      <p:grpSpPr>
        <a:xfrm>
          <a:off x="0" y="0"/>
          <a:ext cx="0" cy="0"/>
          <a:chOff x="0" y="0"/>
          <a:chExt cx="0" cy="0"/>
        </a:xfrm>
      </p:grpSpPr>
      <p:sp>
        <p:nvSpPr>
          <p:cNvPr id="267" name="Google Shape;267;p28"/>
          <p:cNvSpPr txBox="1">
            <a:spLocks noGrp="1"/>
          </p:cNvSpPr>
          <p:nvPr>
            <p:ph type="title"/>
          </p:nvPr>
        </p:nvSpPr>
        <p:spPr>
          <a:xfrm>
            <a:off x="683895" y="74930"/>
            <a:ext cx="3939540" cy="58928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a:t>COMPONENTS </a:t>
            </a:r>
          </a:p>
        </p:txBody>
      </p:sp>
      <p:sp>
        <p:nvSpPr>
          <p:cNvPr id="271" name="Google Shape;271;p2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t>2</a:t>
            </a:fld>
            <a:endParaRPr lang="en-GB"/>
          </a:p>
        </p:txBody>
      </p:sp>
      <p:pic>
        <p:nvPicPr>
          <p:cNvPr id="278" name="Google Shape;278;p28"/>
          <p:cNvPicPr preferRelativeResize="0"/>
          <p:nvPr/>
        </p:nvPicPr>
        <p:blipFill>
          <a:blip r:embed="rId3"/>
          <a:stretch>
            <a:fillRect/>
          </a:stretch>
        </p:blipFill>
        <p:spPr>
          <a:xfrm>
            <a:off x="183172" y="-63130"/>
            <a:ext cx="704850" cy="704850"/>
          </a:xfrm>
          <a:prstGeom prst="rect">
            <a:avLst/>
          </a:prstGeom>
          <a:noFill/>
          <a:ln>
            <a:noFill/>
          </a:ln>
        </p:spPr>
      </p:pic>
      <p:grpSp>
        <p:nvGrpSpPr>
          <p:cNvPr id="8" name="Group 7"/>
          <p:cNvGrpSpPr/>
          <p:nvPr/>
        </p:nvGrpSpPr>
        <p:grpSpPr>
          <a:xfrm>
            <a:off x="4491355" y="1609090"/>
            <a:ext cx="3475990" cy="668166"/>
            <a:chOff x="1579" y="5064"/>
            <a:chExt cx="5474" cy="1196"/>
          </a:xfrm>
        </p:grpSpPr>
        <p:sp>
          <p:nvSpPr>
            <p:cNvPr id="9" name="稻壳儿春秋广告/盗版必究        原创来源：http://chn.docer.com/works?userid=199329941#!/work_time"/>
            <p:cNvSpPr>
              <a:spLocks noChangeArrowheads="1"/>
            </p:cNvSpPr>
            <p:nvPr/>
          </p:nvSpPr>
          <p:spPr bwMode="auto">
            <a:xfrm>
              <a:off x="1579" y="5064"/>
              <a:ext cx="1148" cy="1148"/>
            </a:xfrm>
            <a:prstGeom prst="rect">
              <a:avLst/>
            </a:prstGeom>
            <a:solidFill>
              <a:srgbClr val="C22727"/>
            </a:solidFill>
            <a:ln>
              <a:noFill/>
            </a:ln>
            <a:effectLst/>
          </p:spPr>
          <p:txBody>
            <a:bodyPr vert="horz" wrap="square" lIns="91440" tIns="45720" rIns="91440" bIns="45720" numCol="1" anchor="ctr" anchorCtr="0" compatLnSpc="1"/>
            <a:lstStyle/>
            <a:p>
              <a:pPr algn="ctr"/>
              <a:endParaRPr lang="zh-CN" altLang="en-US" sz="2000" b="1" dirty="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10" name="稻壳儿春秋广告/盗版必究        原创来源：http://chn.docer.com/works?userid=199329941#!/work_time"/>
            <p:cNvSpPr/>
            <p:nvPr/>
          </p:nvSpPr>
          <p:spPr>
            <a:xfrm>
              <a:off x="2872" y="5735"/>
              <a:ext cx="359" cy="493"/>
            </a:xfrm>
            <a:prstGeom prst="rect">
              <a:avLst/>
            </a:prstGeom>
            <a:effectLst/>
          </p:spPr>
          <p:txBody>
            <a:bodyPr wrap="square">
              <a:spAutoFit/>
            </a:bodyPr>
            <a:lstStyle/>
            <a:p>
              <a:pPr>
                <a:spcBef>
                  <a:spcPct val="0"/>
                </a:spcBef>
              </a:pPr>
              <a:r>
                <a:rPr lang="en-US" altLang="zh-CN" sz="12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rPr>
                <a:t> </a:t>
              </a:r>
            </a:p>
          </p:txBody>
        </p:sp>
        <p:sp>
          <p:nvSpPr>
            <p:cNvPr id="11" name="稻壳儿春秋广告/盗版必究        原创来源：http://chn.docer.com/works?userid=199329941#!/work_time"/>
            <p:cNvSpPr txBox="1"/>
            <p:nvPr/>
          </p:nvSpPr>
          <p:spPr>
            <a:xfrm>
              <a:off x="2872" y="5105"/>
              <a:ext cx="4181" cy="1155"/>
            </a:xfrm>
            <a:prstGeom prst="rect">
              <a:avLst/>
            </a:prstGeom>
            <a:noFill/>
            <a:effectLst/>
          </p:spPr>
          <p:txBody>
            <a:bodyPr wrap="square" rtlCol="0">
              <a:spAutoFit/>
            </a:bodyPr>
            <a:lstStyle/>
            <a:p>
              <a:r>
                <a:rPr lang="en-US" altLang="zh-CN" sz="1800" b="1" dirty="0">
                  <a:latin typeface="Microsoft YaHei" panose="020B0503020204020204" charset="-122"/>
                  <a:ea typeface="Microsoft YaHei" panose="020B0503020204020204" charset="-122"/>
                  <a:cs typeface="Arial" panose="020B0604020202020204" pitchFamily="34" charset="0"/>
                  <a:sym typeface="Microsoft YaHei" panose="020B0503020204020204" charset="-122"/>
                </a:rPr>
                <a:t>IR TRANSMITTER REMOTE</a:t>
              </a:r>
            </a:p>
          </p:txBody>
        </p:sp>
        <p:sp>
          <p:nvSpPr>
            <p:cNvPr id="12" name="稻壳儿春秋广告/盗版必究        原创来源：http://chn.docer.com/works?userid=199329941#!/work_time"/>
            <p:cNvSpPr>
              <a:spLocks noChangeArrowheads="1"/>
            </p:cNvSpPr>
            <p:nvPr/>
          </p:nvSpPr>
          <p:spPr bwMode="auto">
            <a:xfrm>
              <a:off x="1911" y="5323"/>
              <a:ext cx="484" cy="714"/>
            </a:xfrm>
            <a:prstGeom prst="rect">
              <a:avLst/>
            </a:prstGeom>
            <a:noFill/>
          </p:spPr>
          <p:txBody>
            <a:bodyPr wrap="square">
              <a:spAutoFit/>
            </a:bodyPr>
            <a:lstStyle/>
            <a:p>
              <a:pPr algn="ctr">
                <a:spcBef>
                  <a:spcPct val="0"/>
                </a:spcBef>
              </a:pPr>
              <a:r>
                <a:rPr lang="en-US" altLang="zh-CN" sz="2000" b="1" dirty="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7</a:t>
              </a:r>
            </a:p>
          </p:txBody>
        </p:sp>
      </p:grpSp>
      <p:grpSp>
        <p:nvGrpSpPr>
          <p:cNvPr id="13" name="Group 12"/>
          <p:cNvGrpSpPr/>
          <p:nvPr/>
        </p:nvGrpSpPr>
        <p:grpSpPr>
          <a:xfrm>
            <a:off x="4505325" y="2545715"/>
            <a:ext cx="3475990" cy="636575"/>
            <a:chOff x="1579" y="5064"/>
            <a:chExt cx="5474" cy="1184"/>
          </a:xfrm>
        </p:grpSpPr>
        <p:sp>
          <p:nvSpPr>
            <p:cNvPr id="14" name="稻壳儿春秋广告/盗版必究        原创来源：http://chn.docer.com/works?userid=199329941#!/work_time"/>
            <p:cNvSpPr>
              <a:spLocks noChangeArrowheads="1"/>
            </p:cNvSpPr>
            <p:nvPr/>
          </p:nvSpPr>
          <p:spPr bwMode="auto">
            <a:xfrm>
              <a:off x="1579" y="5064"/>
              <a:ext cx="1148" cy="1148"/>
            </a:xfrm>
            <a:prstGeom prst="rect">
              <a:avLst/>
            </a:prstGeom>
            <a:solidFill>
              <a:srgbClr val="C22727"/>
            </a:solidFill>
            <a:ln>
              <a:noFill/>
            </a:ln>
            <a:effectLst/>
          </p:spPr>
          <p:txBody>
            <a:bodyPr vert="horz" wrap="square" lIns="91440" tIns="45720" rIns="91440" bIns="45720" numCol="1" anchor="ctr" anchorCtr="0" compatLnSpc="1"/>
            <a:lstStyle/>
            <a:p>
              <a:pPr algn="ctr"/>
              <a:endParaRPr lang="zh-CN" altLang="en-US" sz="2000" b="1" dirty="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15" name="稻壳儿春秋广告/盗版必究        原创来源：http://chn.docer.com/works?userid=199329941#!/work_time"/>
            <p:cNvSpPr/>
            <p:nvPr/>
          </p:nvSpPr>
          <p:spPr>
            <a:xfrm>
              <a:off x="2872" y="5735"/>
              <a:ext cx="359" cy="513"/>
            </a:xfrm>
            <a:prstGeom prst="rect">
              <a:avLst/>
            </a:prstGeom>
            <a:effectLst/>
          </p:spPr>
          <p:txBody>
            <a:bodyPr wrap="square">
              <a:spAutoFit/>
            </a:bodyPr>
            <a:lstStyle/>
            <a:p>
              <a:pPr>
                <a:spcBef>
                  <a:spcPct val="0"/>
                </a:spcBef>
              </a:pPr>
              <a:r>
                <a:rPr lang="en-US" altLang="zh-CN" sz="12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rPr>
                <a:t> </a:t>
              </a:r>
            </a:p>
          </p:txBody>
        </p:sp>
        <p:sp>
          <p:nvSpPr>
            <p:cNvPr id="16" name="稻壳儿春秋广告/盗版必究        原创来源：http://chn.docer.com/works?userid=199329941#!/work_time"/>
            <p:cNvSpPr txBox="1"/>
            <p:nvPr/>
          </p:nvSpPr>
          <p:spPr>
            <a:xfrm>
              <a:off x="2872" y="5105"/>
              <a:ext cx="4181" cy="685"/>
            </a:xfrm>
            <a:prstGeom prst="rect">
              <a:avLst/>
            </a:prstGeom>
            <a:noFill/>
            <a:effectLst/>
          </p:spPr>
          <p:txBody>
            <a:bodyPr wrap="square" rtlCol="0">
              <a:spAutoFit/>
            </a:bodyPr>
            <a:lstStyle/>
            <a:p>
              <a:r>
                <a:rPr lang="en-US" altLang="zh-CN" sz="1800" b="1" dirty="0">
                  <a:latin typeface="Microsoft YaHei" panose="020B0503020204020204" charset="-122"/>
                  <a:ea typeface="Microsoft YaHei" panose="020B0503020204020204" charset="-122"/>
                  <a:cs typeface="Arial" panose="020B0604020202020204" pitchFamily="34" charset="0"/>
                  <a:sym typeface="Microsoft YaHei" panose="020B0503020204020204" charset="-122"/>
                </a:rPr>
                <a:t>BREADBOARD</a:t>
              </a:r>
            </a:p>
          </p:txBody>
        </p:sp>
        <p:sp>
          <p:nvSpPr>
            <p:cNvPr id="17" name="稻壳儿春秋广告/盗版必究        原创来源：http://chn.docer.com/works?userid=199329941#!/work_time"/>
            <p:cNvSpPr>
              <a:spLocks noChangeArrowheads="1"/>
            </p:cNvSpPr>
            <p:nvPr/>
          </p:nvSpPr>
          <p:spPr bwMode="auto">
            <a:xfrm>
              <a:off x="1911" y="5323"/>
              <a:ext cx="484" cy="742"/>
            </a:xfrm>
            <a:prstGeom prst="rect">
              <a:avLst/>
            </a:prstGeom>
            <a:noFill/>
          </p:spPr>
          <p:txBody>
            <a:bodyPr wrap="square">
              <a:spAutoFit/>
            </a:bodyPr>
            <a:lstStyle/>
            <a:p>
              <a:pPr algn="ctr">
                <a:spcBef>
                  <a:spcPct val="0"/>
                </a:spcBef>
              </a:pPr>
              <a:r>
                <a:rPr lang="en-US" altLang="zh-CN" sz="2000" b="1" dirty="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8</a:t>
              </a:r>
            </a:p>
          </p:txBody>
        </p:sp>
      </p:grpSp>
      <p:grpSp>
        <p:nvGrpSpPr>
          <p:cNvPr id="18" name="Group 17"/>
          <p:cNvGrpSpPr/>
          <p:nvPr/>
        </p:nvGrpSpPr>
        <p:grpSpPr>
          <a:xfrm>
            <a:off x="4491355" y="652076"/>
            <a:ext cx="3383915" cy="650729"/>
            <a:chOff x="1579" y="5044"/>
            <a:chExt cx="5329" cy="1198"/>
          </a:xfrm>
        </p:grpSpPr>
        <p:sp>
          <p:nvSpPr>
            <p:cNvPr id="19" name="稻壳儿春秋广告/盗版必究        原创来源：http://chn.docer.com/works?userid=199329941#!/work_time"/>
            <p:cNvSpPr>
              <a:spLocks noChangeArrowheads="1"/>
            </p:cNvSpPr>
            <p:nvPr/>
          </p:nvSpPr>
          <p:spPr bwMode="auto">
            <a:xfrm>
              <a:off x="1579" y="5064"/>
              <a:ext cx="1148" cy="1148"/>
            </a:xfrm>
            <a:prstGeom prst="rect">
              <a:avLst/>
            </a:prstGeom>
            <a:solidFill>
              <a:srgbClr val="C22727"/>
            </a:solidFill>
            <a:ln>
              <a:noFill/>
            </a:ln>
            <a:effectLst/>
          </p:spPr>
          <p:txBody>
            <a:bodyPr vert="horz" wrap="square" lIns="91440" tIns="45720" rIns="91440" bIns="45720" numCol="1" anchor="ctr" anchorCtr="0" compatLnSpc="1"/>
            <a:lstStyle/>
            <a:p>
              <a:pPr algn="ctr"/>
              <a:endParaRPr lang="zh-CN" altLang="en-US" sz="2000" b="1" dirty="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20" name="稻壳儿春秋广告/盗版必究        原创来源：http://chn.docer.com/works?userid=199329941#!/work_time"/>
            <p:cNvSpPr/>
            <p:nvPr/>
          </p:nvSpPr>
          <p:spPr>
            <a:xfrm>
              <a:off x="2872" y="5735"/>
              <a:ext cx="359" cy="507"/>
            </a:xfrm>
            <a:prstGeom prst="rect">
              <a:avLst/>
            </a:prstGeom>
            <a:effectLst/>
          </p:spPr>
          <p:txBody>
            <a:bodyPr wrap="square">
              <a:spAutoFit/>
            </a:bodyPr>
            <a:lstStyle/>
            <a:p>
              <a:pPr>
                <a:spcBef>
                  <a:spcPct val="0"/>
                </a:spcBef>
              </a:pPr>
              <a:r>
                <a:rPr lang="en-US" altLang="zh-CN" sz="12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rPr>
                <a:t> </a:t>
              </a:r>
            </a:p>
          </p:txBody>
        </p:sp>
        <p:sp>
          <p:nvSpPr>
            <p:cNvPr id="21" name="稻壳儿春秋广告/盗版必究        原创来源：http://chn.docer.com/works?userid=199329941#!/work_time"/>
            <p:cNvSpPr txBox="1"/>
            <p:nvPr/>
          </p:nvSpPr>
          <p:spPr>
            <a:xfrm>
              <a:off x="2727" y="5044"/>
              <a:ext cx="4181" cy="1188"/>
            </a:xfrm>
            <a:prstGeom prst="rect">
              <a:avLst/>
            </a:prstGeom>
            <a:noFill/>
            <a:effectLst/>
          </p:spPr>
          <p:txBody>
            <a:bodyPr wrap="square" rtlCol="0">
              <a:spAutoFit/>
            </a:bodyPr>
            <a:lstStyle/>
            <a:p>
              <a:r>
                <a:rPr lang="en-US" altLang="zh-CN" sz="1800" b="1" dirty="0">
                  <a:latin typeface="Microsoft YaHei" panose="020B0503020204020204" charset="-122"/>
                  <a:ea typeface="Microsoft YaHei" panose="020B0503020204020204" charset="-122"/>
                  <a:cs typeface="Arial" panose="020B0604020202020204" pitchFamily="34" charset="0"/>
                  <a:sym typeface="Microsoft YaHei" panose="020B0503020204020204" charset="-122"/>
                </a:rPr>
                <a:t>VS1838 IR RECEIVER MODULE</a:t>
              </a:r>
            </a:p>
          </p:txBody>
        </p:sp>
        <p:sp>
          <p:nvSpPr>
            <p:cNvPr id="22" name="稻壳儿春秋广告/盗版必究        原创来源：http://chn.docer.com/works?userid=199329941#!/work_time"/>
            <p:cNvSpPr>
              <a:spLocks noChangeArrowheads="1"/>
            </p:cNvSpPr>
            <p:nvPr/>
          </p:nvSpPr>
          <p:spPr bwMode="auto">
            <a:xfrm>
              <a:off x="1911" y="5323"/>
              <a:ext cx="484" cy="734"/>
            </a:xfrm>
            <a:prstGeom prst="rect">
              <a:avLst/>
            </a:prstGeom>
            <a:noFill/>
          </p:spPr>
          <p:txBody>
            <a:bodyPr wrap="square">
              <a:spAutoFit/>
            </a:bodyPr>
            <a:lstStyle/>
            <a:p>
              <a:pPr algn="ctr">
                <a:spcBef>
                  <a:spcPct val="0"/>
                </a:spcBef>
              </a:pPr>
              <a:r>
                <a:rPr lang="en-US" altLang="zh-CN" sz="2000" b="1" dirty="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6</a:t>
              </a:r>
            </a:p>
          </p:txBody>
        </p:sp>
      </p:grpSp>
      <p:grpSp>
        <p:nvGrpSpPr>
          <p:cNvPr id="23" name="Group 22"/>
          <p:cNvGrpSpPr/>
          <p:nvPr/>
        </p:nvGrpSpPr>
        <p:grpSpPr>
          <a:xfrm>
            <a:off x="294640" y="3385185"/>
            <a:ext cx="3900805" cy="668701"/>
            <a:chOff x="1579" y="5064"/>
            <a:chExt cx="6143" cy="1176"/>
          </a:xfrm>
        </p:grpSpPr>
        <p:sp>
          <p:nvSpPr>
            <p:cNvPr id="24" name="稻壳儿春秋广告/盗版必究        原创来源：http://chn.docer.com/works?userid=199329941#!/work_time"/>
            <p:cNvSpPr>
              <a:spLocks noChangeArrowheads="1"/>
            </p:cNvSpPr>
            <p:nvPr/>
          </p:nvSpPr>
          <p:spPr bwMode="auto">
            <a:xfrm>
              <a:off x="1579" y="5064"/>
              <a:ext cx="1148" cy="1148"/>
            </a:xfrm>
            <a:prstGeom prst="rect">
              <a:avLst/>
            </a:prstGeom>
            <a:solidFill>
              <a:srgbClr val="C22727"/>
            </a:solidFill>
            <a:ln>
              <a:noFill/>
            </a:ln>
            <a:effectLst/>
          </p:spPr>
          <p:txBody>
            <a:bodyPr vert="horz" wrap="square" lIns="91440" tIns="45720" rIns="91440" bIns="45720" numCol="1" anchor="ctr" anchorCtr="0" compatLnSpc="1"/>
            <a:lstStyle/>
            <a:p>
              <a:pPr algn="ctr"/>
              <a:endParaRPr lang="zh-CN" altLang="en-US" sz="2000" b="1" dirty="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25" name="稻壳儿春秋广告/盗版必究        原创来源：http://chn.docer.com/works?userid=199329941#!/work_time"/>
            <p:cNvSpPr/>
            <p:nvPr/>
          </p:nvSpPr>
          <p:spPr>
            <a:xfrm>
              <a:off x="2872" y="5735"/>
              <a:ext cx="359" cy="485"/>
            </a:xfrm>
            <a:prstGeom prst="rect">
              <a:avLst/>
            </a:prstGeom>
            <a:effectLst/>
          </p:spPr>
          <p:txBody>
            <a:bodyPr wrap="square">
              <a:spAutoFit/>
            </a:bodyPr>
            <a:lstStyle/>
            <a:p>
              <a:pPr>
                <a:spcBef>
                  <a:spcPct val="0"/>
                </a:spcBef>
              </a:pPr>
              <a:r>
                <a:rPr lang="en-US" altLang="zh-CN" sz="12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rPr>
                <a:t> </a:t>
              </a:r>
            </a:p>
          </p:txBody>
        </p:sp>
        <p:sp>
          <p:nvSpPr>
            <p:cNvPr id="26" name="稻壳儿春秋广告/盗版必究        原创来源：http://chn.docer.com/works?userid=199329941#!/work_time"/>
            <p:cNvSpPr txBox="1"/>
            <p:nvPr/>
          </p:nvSpPr>
          <p:spPr>
            <a:xfrm>
              <a:off x="2872" y="5105"/>
              <a:ext cx="4850" cy="1135"/>
            </a:xfrm>
            <a:prstGeom prst="rect">
              <a:avLst/>
            </a:prstGeom>
            <a:noFill/>
            <a:effectLst/>
          </p:spPr>
          <p:txBody>
            <a:bodyPr wrap="square" rtlCol="0">
              <a:spAutoFit/>
            </a:bodyPr>
            <a:lstStyle/>
            <a:p>
              <a:r>
                <a:rPr lang="en-US" altLang="zh-CN" sz="1800" b="1" dirty="0">
                  <a:latin typeface="Microsoft YaHei" panose="020B0503020204020204" charset="-122"/>
                  <a:ea typeface="Microsoft YaHei" panose="020B0503020204020204" charset="-122"/>
                  <a:cs typeface="Arial" panose="020B0604020202020204" pitchFamily="34" charset="0"/>
                  <a:sym typeface="Microsoft YaHei" panose="020B0503020204020204" charset="-122"/>
                </a:rPr>
                <a:t>200 RPM BO MOTORS AND WHEELS</a:t>
              </a:r>
            </a:p>
          </p:txBody>
        </p:sp>
        <p:sp>
          <p:nvSpPr>
            <p:cNvPr id="27" name="稻壳儿春秋广告/盗版必究        原创来源：http://chn.docer.com/works?userid=199329941#!/work_time"/>
            <p:cNvSpPr>
              <a:spLocks noChangeArrowheads="1"/>
            </p:cNvSpPr>
            <p:nvPr/>
          </p:nvSpPr>
          <p:spPr bwMode="auto">
            <a:xfrm>
              <a:off x="1911" y="5323"/>
              <a:ext cx="484" cy="701"/>
            </a:xfrm>
            <a:prstGeom prst="rect">
              <a:avLst/>
            </a:prstGeom>
            <a:noFill/>
          </p:spPr>
          <p:txBody>
            <a:bodyPr wrap="square">
              <a:spAutoFit/>
            </a:bodyPr>
            <a:lstStyle/>
            <a:p>
              <a:pPr algn="ctr">
                <a:spcBef>
                  <a:spcPct val="0"/>
                </a:spcBef>
              </a:pPr>
              <a:r>
                <a:rPr lang="en-US" altLang="zh-CN" sz="2000" b="1" dirty="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4</a:t>
              </a:r>
            </a:p>
          </p:txBody>
        </p:sp>
      </p:grpSp>
      <p:grpSp>
        <p:nvGrpSpPr>
          <p:cNvPr id="28" name="Group 27"/>
          <p:cNvGrpSpPr/>
          <p:nvPr/>
        </p:nvGrpSpPr>
        <p:grpSpPr>
          <a:xfrm>
            <a:off x="294640" y="2416175"/>
            <a:ext cx="3475990" cy="679450"/>
            <a:chOff x="1579" y="5064"/>
            <a:chExt cx="5474" cy="1148"/>
          </a:xfrm>
        </p:grpSpPr>
        <p:sp>
          <p:nvSpPr>
            <p:cNvPr id="29" name="稻壳儿春秋广告/盗版必究        原创来源：http://chn.docer.com/works?userid=199329941#!/work_time"/>
            <p:cNvSpPr>
              <a:spLocks noChangeArrowheads="1"/>
            </p:cNvSpPr>
            <p:nvPr/>
          </p:nvSpPr>
          <p:spPr bwMode="auto">
            <a:xfrm>
              <a:off x="1579" y="5064"/>
              <a:ext cx="1148" cy="1148"/>
            </a:xfrm>
            <a:prstGeom prst="rect">
              <a:avLst/>
            </a:prstGeom>
            <a:solidFill>
              <a:srgbClr val="C22727"/>
            </a:solidFill>
            <a:ln>
              <a:noFill/>
            </a:ln>
            <a:effectLst/>
          </p:spPr>
          <p:txBody>
            <a:bodyPr vert="horz" wrap="square" lIns="91440" tIns="45720" rIns="91440" bIns="45720" numCol="1" anchor="ctr" anchorCtr="0" compatLnSpc="1"/>
            <a:lstStyle/>
            <a:p>
              <a:pPr algn="ctr"/>
              <a:endParaRPr lang="zh-CN" altLang="en-US" sz="2000" b="1" dirty="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30" name="稻壳儿春秋广告/盗版必究        原创来源：http://chn.docer.com/works?userid=199329941#!/work_time"/>
            <p:cNvSpPr/>
            <p:nvPr/>
          </p:nvSpPr>
          <p:spPr>
            <a:xfrm>
              <a:off x="2872" y="5735"/>
              <a:ext cx="359" cy="466"/>
            </a:xfrm>
            <a:prstGeom prst="rect">
              <a:avLst/>
            </a:prstGeom>
            <a:effectLst/>
          </p:spPr>
          <p:txBody>
            <a:bodyPr wrap="square">
              <a:spAutoFit/>
            </a:bodyPr>
            <a:lstStyle/>
            <a:p>
              <a:pPr>
                <a:spcBef>
                  <a:spcPct val="0"/>
                </a:spcBef>
              </a:pPr>
              <a:r>
                <a:rPr lang="en-US" altLang="zh-CN" sz="12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rPr>
                <a:t> </a:t>
              </a:r>
            </a:p>
          </p:txBody>
        </p:sp>
        <p:sp>
          <p:nvSpPr>
            <p:cNvPr id="31" name="稻壳儿春秋广告/盗版必究        原创来源：http://chn.docer.com/works?userid=199329941#!/work_time"/>
            <p:cNvSpPr txBox="1"/>
            <p:nvPr/>
          </p:nvSpPr>
          <p:spPr>
            <a:xfrm>
              <a:off x="2872" y="5105"/>
              <a:ext cx="4181" cy="1090"/>
            </a:xfrm>
            <a:prstGeom prst="rect">
              <a:avLst/>
            </a:prstGeom>
            <a:noFill/>
            <a:effectLst/>
          </p:spPr>
          <p:txBody>
            <a:bodyPr wrap="square" rtlCol="0">
              <a:spAutoFit/>
            </a:bodyPr>
            <a:lstStyle/>
            <a:p>
              <a:r>
                <a:rPr lang="en-US" altLang="zh-CN" sz="1800" b="1" dirty="0">
                  <a:latin typeface="Microsoft YaHei" panose="020B0503020204020204" charset="-122"/>
                  <a:ea typeface="Microsoft YaHei" panose="020B0503020204020204" charset="-122"/>
                  <a:cs typeface="Arial" panose="020B0604020202020204" pitchFamily="34" charset="0"/>
                  <a:sym typeface="Microsoft YaHei" panose="020B0503020204020204" charset="-122"/>
                </a:rPr>
                <a:t>BLUTOOTH MODULE HC-05</a:t>
              </a:r>
            </a:p>
          </p:txBody>
        </p:sp>
        <p:sp>
          <p:nvSpPr>
            <p:cNvPr id="32" name="稻壳儿春秋广告/盗版必究        原创来源：http://chn.docer.com/works?userid=199329941#!/work_time"/>
            <p:cNvSpPr>
              <a:spLocks noChangeArrowheads="1"/>
            </p:cNvSpPr>
            <p:nvPr/>
          </p:nvSpPr>
          <p:spPr bwMode="auto">
            <a:xfrm>
              <a:off x="1911" y="5323"/>
              <a:ext cx="484" cy="674"/>
            </a:xfrm>
            <a:prstGeom prst="rect">
              <a:avLst/>
            </a:prstGeom>
            <a:noFill/>
          </p:spPr>
          <p:txBody>
            <a:bodyPr wrap="square">
              <a:spAutoFit/>
            </a:bodyPr>
            <a:lstStyle/>
            <a:p>
              <a:pPr algn="ctr">
                <a:spcBef>
                  <a:spcPct val="0"/>
                </a:spcBef>
              </a:pPr>
              <a:r>
                <a:rPr lang="en-US" altLang="zh-CN" sz="2000" b="1" dirty="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3</a:t>
              </a:r>
            </a:p>
          </p:txBody>
        </p:sp>
      </p:grpSp>
      <p:grpSp>
        <p:nvGrpSpPr>
          <p:cNvPr id="33" name="Group 32"/>
          <p:cNvGrpSpPr/>
          <p:nvPr/>
        </p:nvGrpSpPr>
        <p:grpSpPr>
          <a:xfrm>
            <a:off x="294640" y="1491615"/>
            <a:ext cx="3475990" cy="668521"/>
            <a:chOff x="1579" y="5064"/>
            <a:chExt cx="5474" cy="1161"/>
          </a:xfrm>
        </p:grpSpPr>
        <p:sp>
          <p:nvSpPr>
            <p:cNvPr id="34" name="稻壳儿春秋广告/盗版必究        原创来源：http://chn.docer.com/works?userid=199329941#!/work_time"/>
            <p:cNvSpPr>
              <a:spLocks noChangeArrowheads="1"/>
            </p:cNvSpPr>
            <p:nvPr/>
          </p:nvSpPr>
          <p:spPr bwMode="auto">
            <a:xfrm>
              <a:off x="1579" y="5064"/>
              <a:ext cx="1148" cy="1148"/>
            </a:xfrm>
            <a:prstGeom prst="rect">
              <a:avLst/>
            </a:prstGeom>
            <a:solidFill>
              <a:srgbClr val="C22727"/>
            </a:solidFill>
            <a:ln>
              <a:noFill/>
            </a:ln>
            <a:effectLst/>
          </p:spPr>
          <p:txBody>
            <a:bodyPr vert="horz" wrap="square" lIns="91440" tIns="45720" rIns="91440" bIns="45720" numCol="1" anchor="ctr" anchorCtr="0" compatLnSpc="1"/>
            <a:lstStyle/>
            <a:p>
              <a:pPr algn="ctr"/>
              <a:endParaRPr lang="zh-CN" altLang="en-US" sz="2000" b="1" dirty="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35" name="稻壳儿春秋广告/盗版必究        原创来源：http://chn.docer.com/works?userid=199329941#!/work_time"/>
            <p:cNvSpPr/>
            <p:nvPr/>
          </p:nvSpPr>
          <p:spPr>
            <a:xfrm>
              <a:off x="2872" y="5735"/>
              <a:ext cx="359" cy="479"/>
            </a:xfrm>
            <a:prstGeom prst="rect">
              <a:avLst/>
            </a:prstGeom>
            <a:effectLst/>
          </p:spPr>
          <p:txBody>
            <a:bodyPr wrap="square">
              <a:spAutoFit/>
            </a:bodyPr>
            <a:lstStyle/>
            <a:p>
              <a:pPr>
                <a:spcBef>
                  <a:spcPct val="0"/>
                </a:spcBef>
              </a:pPr>
              <a:r>
                <a:rPr lang="en-US" altLang="zh-CN" sz="12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rPr>
                <a:t> </a:t>
              </a:r>
            </a:p>
          </p:txBody>
        </p:sp>
        <p:sp>
          <p:nvSpPr>
            <p:cNvPr id="36" name="稻壳儿春秋广告/盗版必究        原创来源：http://chn.docer.com/works?userid=199329941#!/work_time"/>
            <p:cNvSpPr txBox="1"/>
            <p:nvPr/>
          </p:nvSpPr>
          <p:spPr>
            <a:xfrm>
              <a:off x="2872" y="5105"/>
              <a:ext cx="4181" cy="1120"/>
            </a:xfrm>
            <a:prstGeom prst="rect">
              <a:avLst/>
            </a:prstGeom>
            <a:noFill/>
            <a:effectLst/>
          </p:spPr>
          <p:txBody>
            <a:bodyPr wrap="square" rtlCol="0">
              <a:spAutoFit/>
            </a:bodyPr>
            <a:lstStyle/>
            <a:p>
              <a:r>
                <a:rPr lang="en-US" altLang="zh-CN" sz="1800" b="1" dirty="0">
                  <a:latin typeface="Microsoft YaHei" panose="020B0503020204020204" charset="-122"/>
                  <a:ea typeface="Microsoft YaHei" panose="020B0503020204020204" charset="-122"/>
                  <a:cs typeface="Arial" panose="020B0604020202020204" pitchFamily="34" charset="0"/>
                  <a:sym typeface="Microsoft YaHei" panose="020B0503020204020204" charset="-122"/>
                </a:rPr>
                <a:t>ULTRASONIC SENSOR </a:t>
              </a:r>
            </a:p>
          </p:txBody>
        </p:sp>
        <p:sp>
          <p:nvSpPr>
            <p:cNvPr id="37" name="稻壳儿春秋广告/盗版必究        原创来源：http://chn.docer.com/works?userid=199329941#!/work_time"/>
            <p:cNvSpPr>
              <a:spLocks noChangeArrowheads="1"/>
            </p:cNvSpPr>
            <p:nvPr/>
          </p:nvSpPr>
          <p:spPr bwMode="auto">
            <a:xfrm>
              <a:off x="1911" y="5323"/>
              <a:ext cx="484" cy="693"/>
            </a:xfrm>
            <a:prstGeom prst="rect">
              <a:avLst/>
            </a:prstGeom>
            <a:noFill/>
          </p:spPr>
          <p:txBody>
            <a:bodyPr wrap="square">
              <a:spAutoFit/>
            </a:bodyPr>
            <a:lstStyle/>
            <a:p>
              <a:pPr algn="ctr">
                <a:spcBef>
                  <a:spcPct val="0"/>
                </a:spcBef>
              </a:pPr>
              <a:r>
                <a:rPr lang="en-US" altLang="zh-CN" sz="2000" b="1" dirty="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2</a:t>
              </a:r>
            </a:p>
          </p:txBody>
        </p:sp>
      </p:grpSp>
      <p:grpSp>
        <p:nvGrpSpPr>
          <p:cNvPr id="38" name="Group 37"/>
          <p:cNvGrpSpPr/>
          <p:nvPr/>
        </p:nvGrpSpPr>
        <p:grpSpPr>
          <a:xfrm>
            <a:off x="251460" y="4332605"/>
            <a:ext cx="3475990" cy="665227"/>
            <a:chOff x="1579" y="5064"/>
            <a:chExt cx="5474" cy="1362"/>
          </a:xfrm>
        </p:grpSpPr>
        <p:sp>
          <p:nvSpPr>
            <p:cNvPr id="39" name="稻壳儿春秋广告/盗版必究        原创来源：http://chn.docer.com/works?userid=199329941#!/work_time"/>
            <p:cNvSpPr>
              <a:spLocks noChangeArrowheads="1"/>
            </p:cNvSpPr>
            <p:nvPr/>
          </p:nvSpPr>
          <p:spPr bwMode="auto">
            <a:xfrm>
              <a:off x="1579" y="5064"/>
              <a:ext cx="1148" cy="1148"/>
            </a:xfrm>
            <a:prstGeom prst="rect">
              <a:avLst/>
            </a:prstGeom>
            <a:solidFill>
              <a:srgbClr val="C22727"/>
            </a:solidFill>
            <a:ln>
              <a:noFill/>
            </a:ln>
            <a:effectLst/>
          </p:spPr>
          <p:txBody>
            <a:bodyPr vert="horz" wrap="square" lIns="91440" tIns="45720" rIns="91440" bIns="45720" numCol="1" anchor="ctr" anchorCtr="0" compatLnSpc="1"/>
            <a:lstStyle/>
            <a:p>
              <a:pPr algn="ctr"/>
              <a:endParaRPr lang="zh-CN" altLang="en-US" sz="2000" b="1" dirty="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40" name="稻壳儿春秋广告/盗版必究        原创来源：http://chn.docer.com/works?userid=199329941#!/work_time"/>
            <p:cNvSpPr/>
            <p:nvPr/>
          </p:nvSpPr>
          <p:spPr>
            <a:xfrm>
              <a:off x="2872" y="5735"/>
              <a:ext cx="359" cy="564"/>
            </a:xfrm>
            <a:prstGeom prst="rect">
              <a:avLst/>
            </a:prstGeom>
            <a:effectLst/>
          </p:spPr>
          <p:txBody>
            <a:bodyPr wrap="square">
              <a:spAutoFit/>
            </a:bodyPr>
            <a:lstStyle/>
            <a:p>
              <a:pPr>
                <a:spcBef>
                  <a:spcPct val="0"/>
                </a:spcBef>
              </a:pPr>
              <a:r>
                <a:rPr lang="en-US" altLang="zh-CN" sz="12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rPr>
                <a:t> </a:t>
              </a:r>
            </a:p>
          </p:txBody>
        </p:sp>
        <p:sp>
          <p:nvSpPr>
            <p:cNvPr id="45" name="稻壳儿春秋广告/盗版必究        原创来源：http://chn.docer.com/works?userid=199329941#!/work_time"/>
            <p:cNvSpPr txBox="1"/>
            <p:nvPr/>
          </p:nvSpPr>
          <p:spPr>
            <a:xfrm>
              <a:off x="2872" y="5105"/>
              <a:ext cx="4181" cy="1321"/>
            </a:xfrm>
            <a:prstGeom prst="rect">
              <a:avLst/>
            </a:prstGeom>
            <a:noFill/>
            <a:effectLst/>
          </p:spPr>
          <p:txBody>
            <a:bodyPr wrap="square" rtlCol="0">
              <a:spAutoFit/>
            </a:bodyPr>
            <a:lstStyle/>
            <a:p>
              <a:r>
                <a:rPr lang="en-US" altLang="zh-CN" sz="1800" b="1" dirty="0">
                  <a:latin typeface="Microsoft YaHei" panose="020B0503020204020204" charset="-122"/>
                  <a:ea typeface="Microsoft YaHei" panose="020B0503020204020204" charset="-122"/>
                  <a:cs typeface="Arial" panose="020B0604020202020204" pitchFamily="34" charset="0"/>
                  <a:sym typeface="Microsoft YaHei" panose="020B0503020204020204" charset="-122"/>
                </a:rPr>
                <a:t>L298N MOTOR DRIVER SHIELD</a:t>
              </a:r>
            </a:p>
          </p:txBody>
        </p:sp>
        <p:sp>
          <p:nvSpPr>
            <p:cNvPr id="46" name="稻壳儿春秋广告/盗版必究        原创来源：http://chn.docer.com/works?userid=199329941#!/work_time"/>
            <p:cNvSpPr>
              <a:spLocks noChangeArrowheads="1"/>
            </p:cNvSpPr>
            <p:nvPr/>
          </p:nvSpPr>
          <p:spPr bwMode="auto">
            <a:xfrm>
              <a:off x="1911" y="5323"/>
              <a:ext cx="484" cy="816"/>
            </a:xfrm>
            <a:prstGeom prst="rect">
              <a:avLst/>
            </a:prstGeom>
            <a:noFill/>
          </p:spPr>
          <p:txBody>
            <a:bodyPr wrap="square">
              <a:spAutoFit/>
            </a:bodyPr>
            <a:lstStyle/>
            <a:p>
              <a:pPr algn="ctr">
                <a:spcBef>
                  <a:spcPct val="0"/>
                </a:spcBef>
              </a:pPr>
              <a:r>
                <a:rPr lang="en-US" altLang="zh-CN" sz="2000" b="1" dirty="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5</a:t>
              </a:r>
            </a:p>
          </p:txBody>
        </p:sp>
      </p:grpSp>
      <p:grpSp>
        <p:nvGrpSpPr>
          <p:cNvPr id="52" name="Group 51"/>
          <p:cNvGrpSpPr/>
          <p:nvPr/>
        </p:nvGrpSpPr>
        <p:grpSpPr>
          <a:xfrm>
            <a:off x="294640" y="672465"/>
            <a:ext cx="3475990" cy="621720"/>
            <a:chOff x="1579" y="5064"/>
            <a:chExt cx="5474" cy="1206"/>
          </a:xfrm>
        </p:grpSpPr>
        <p:sp>
          <p:nvSpPr>
            <p:cNvPr id="53" name="稻壳儿春秋广告/盗版必究        原创来源：http://chn.docer.com/works?userid=199329941#!/work_time"/>
            <p:cNvSpPr>
              <a:spLocks noChangeArrowheads="1"/>
            </p:cNvSpPr>
            <p:nvPr/>
          </p:nvSpPr>
          <p:spPr bwMode="auto">
            <a:xfrm>
              <a:off x="1579" y="5064"/>
              <a:ext cx="1148" cy="1148"/>
            </a:xfrm>
            <a:prstGeom prst="rect">
              <a:avLst/>
            </a:prstGeom>
            <a:solidFill>
              <a:srgbClr val="C22727"/>
            </a:solidFill>
            <a:ln>
              <a:noFill/>
            </a:ln>
            <a:effectLst/>
          </p:spPr>
          <p:txBody>
            <a:bodyPr vert="horz" wrap="square" lIns="91440" tIns="45720" rIns="91440" bIns="45720" numCol="1" anchor="ctr" anchorCtr="0" compatLnSpc="1"/>
            <a:lstStyle/>
            <a:p>
              <a:pPr algn="ctr"/>
              <a:endParaRPr lang="zh-CN" altLang="en-US" sz="2000" b="1" dirty="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54" name="稻壳儿春秋广告/盗版必究        原创来源：http://chn.docer.com/works?userid=199329941#!/work_time"/>
            <p:cNvSpPr/>
            <p:nvPr/>
          </p:nvSpPr>
          <p:spPr>
            <a:xfrm>
              <a:off x="2872" y="5735"/>
              <a:ext cx="359" cy="535"/>
            </a:xfrm>
            <a:prstGeom prst="rect">
              <a:avLst/>
            </a:prstGeom>
            <a:effectLst/>
          </p:spPr>
          <p:txBody>
            <a:bodyPr wrap="square">
              <a:spAutoFit/>
            </a:bodyPr>
            <a:lstStyle/>
            <a:p>
              <a:pPr>
                <a:spcBef>
                  <a:spcPct val="0"/>
                </a:spcBef>
              </a:pPr>
              <a:r>
                <a:rPr lang="en-US" altLang="zh-CN" sz="12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rPr>
                <a:t> </a:t>
              </a:r>
            </a:p>
          </p:txBody>
        </p:sp>
        <p:sp>
          <p:nvSpPr>
            <p:cNvPr id="55" name="稻壳儿春秋广告/盗版必究        原创来源：http://chn.docer.com/works?userid=199329941#!/work_time"/>
            <p:cNvSpPr txBox="1"/>
            <p:nvPr/>
          </p:nvSpPr>
          <p:spPr>
            <a:xfrm>
              <a:off x="2872" y="5105"/>
              <a:ext cx="4181" cy="714"/>
            </a:xfrm>
            <a:prstGeom prst="rect">
              <a:avLst/>
            </a:prstGeom>
            <a:noFill/>
            <a:effectLst/>
          </p:spPr>
          <p:txBody>
            <a:bodyPr wrap="square" rtlCol="0">
              <a:spAutoFit/>
            </a:bodyPr>
            <a:lstStyle/>
            <a:p>
              <a:r>
                <a:rPr lang="en-US" altLang="zh-CN" sz="1800" b="1" dirty="0">
                  <a:latin typeface="Microsoft YaHei" panose="020B0503020204020204" charset="-122"/>
                  <a:ea typeface="Microsoft YaHei" panose="020B0503020204020204" charset="-122"/>
                  <a:cs typeface="Arial" panose="020B0604020202020204" pitchFamily="34" charset="0"/>
                  <a:sym typeface="Microsoft YaHei" panose="020B0503020204020204" charset="-122"/>
                </a:rPr>
                <a:t>ARDUINO UNO R3</a:t>
              </a:r>
            </a:p>
          </p:txBody>
        </p:sp>
        <p:sp>
          <p:nvSpPr>
            <p:cNvPr id="56" name="稻壳儿春秋广告/盗版必究        原创来源：http://chn.docer.com/works?userid=199329941#!/work_time"/>
            <p:cNvSpPr>
              <a:spLocks noChangeArrowheads="1"/>
            </p:cNvSpPr>
            <p:nvPr/>
          </p:nvSpPr>
          <p:spPr bwMode="auto">
            <a:xfrm>
              <a:off x="1911" y="5323"/>
              <a:ext cx="484" cy="774"/>
            </a:xfrm>
            <a:prstGeom prst="rect">
              <a:avLst/>
            </a:prstGeom>
            <a:noFill/>
          </p:spPr>
          <p:txBody>
            <a:bodyPr wrap="square">
              <a:spAutoFit/>
            </a:bodyPr>
            <a:lstStyle/>
            <a:p>
              <a:pPr algn="ctr">
                <a:spcBef>
                  <a:spcPct val="0"/>
                </a:spcBef>
              </a:pPr>
              <a:r>
                <a:rPr lang="en-US" altLang="zh-CN" sz="2000" b="1" dirty="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1</a:t>
              </a:r>
            </a:p>
          </p:txBody>
        </p:sp>
      </p:grpSp>
      <p:grpSp>
        <p:nvGrpSpPr>
          <p:cNvPr id="57" name="Group 56"/>
          <p:cNvGrpSpPr/>
          <p:nvPr/>
        </p:nvGrpSpPr>
        <p:grpSpPr>
          <a:xfrm>
            <a:off x="4498340" y="3458210"/>
            <a:ext cx="3568065" cy="636575"/>
            <a:chOff x="1579" y="5064"/>
            <a:chExt cx="5619" cy="1184"/>
          </a:xfrm>
        </p:grpSpPr>
        <p:sp>
          <p:nvSpPr>
            <p:cNvPr id="58" name="稻壳儿春秋广告/盗版必究        原创来源：http://chn.docer.com/works?userid=199329941#!/work_time"/>
            <p:cNvSpPr>
              <a:spLocks noChangeArrowheads="1"/>
            </p:cNvSpPr>
            <p:nvPr/>
          </p:nvSpPr>
          <p:spPr bwMode="auto">
            <a:xfrm>
              <a:off x="1579" y="5064"/>
              <a:ext cx="1148" cy="1148"/>
            </a:xfrm>
            <a:prstGeom prst="rect">
              <a:avLst/>
            </a:prstGeom>
            <a:solidFill>
              <a:srgbClr val="C22727"/>
            </a:solidFill>
            <a:ln>
              <a:noFill/>
            </a:ln>
            <a:effectLst/>
          </p:spPr>
          <p:txBody>
            <a:bodyPr vert="horz" wrap="square" lIns="91440" tIns="45720" rIns="91440" bIns="45720" numCol="1" anchor="ctr" anchorCtr="0" compatLnSpc="1"/>
            <a:lstStyle/>
            <a:p>
              <a:pPr algn="ctr"/>
              <a:endParaRPr lang="zh-CN" altLang="en-US" sz="2000" b="1" dirty="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59" name="稻壳儿春秋广告/盗版必究        原创来源：http://chn.docer.com/works?userid=199329941#!/work_time"/>
            <p:cNvSpPr/>
            <p:nvPr/>
          </p:nvSpPr>
          <p:spPr>
            <a:xfrm>
              <a:off x="2872" y="5735"/>
              <a:ext cx="359" cy="513"/>
            </a:xfrm>
            <a:prstGeom prst="rect">
              <a:avLst/>
            </a:prstGeom>
            <a:effectLst/>
          </p:spPr>
          <p:txBody>
            <a:bodyPr wrap="square">
              <a:spAutoFit/>
            </a:bodyPr>
            <a:lstStyle/>
            <a:p>
              <a:pPr>
                <a:spcBef>
                  <a:spcPct val="0"/>
                </a:spcBef>
              </a:pPr>
              <a:r>
                <a:rPr lang="en-US" altLang="zh-CN" sz="12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rPr>
                <a:t> </a:t>
              </a:r>
            </a:p>
          </p:txBody>
        </p:sp>
        <p:sp>
          <p:nvSpPr>
            <p:cNvPr id="60" name="稻壳儿春秋广告/盗版必究        原创来源：http://chn.docer.com/works?userid=199329941#!/work_time"/>
            <p:cNvSpPr txBox="1"/>
            <p:nvPr/>
          </p:nvSpPr>
          <p:spPr>
            <a:xfrm>
              <a:off x="3017" y="5105"/>
              <a:ext cx="4181" cy="685"/>
            </a:xfrm>
            <a:prstGeom prst="rect">
              <a:avLst/>
            </a:prstGeom>
            <a:noFill/>
            <a:effectLst/>
          </p:spPr>
          <p:txBody>
            <a:bodyPr wrap="square" rtlCol="0">
              <a:spAutoFit/>
            </a:bodyPr>
            <a:lstStyle/>
            <a:p>
              <a:r>
                <a:rPr lang="en-US" altLang="zh-CN" sz="1800" b="1" dirty="0">
                  <a:latin typeface="Microsoft YaHei" panose="020B0503020204020204" charset="-122"/>
                  <a:ea typeface="Microsoft YaHei" panose="020B0503020204020204" charset="-122"/>
                  <a:cs typeface="Arial" panose="020B0604020202020204" pitchFamily="34" charset="0"/>
                  <a:sym typeface="Microsoft YaHei" panose="020B0503020204020204" charset="-122"/>
                </a:rPr>
                <a:t>12V LI-ION BATTERY</a:t>
              </a:r>
            </a:p>
          </p:txBody>
        </p:sp>
        <p:sp>
          <p:nvSpPr>
            <p:cNvPr id="61" name="稻壳儿春秋广告/盗版必究        原创来源：http://chn.docer.com/works?userid=199329941#!/work_time"/>
            <p:cNvSpPr>
              <a:spLocks noChangeArrowheads="1"/>
            </p:cNvSpPr>
            <p:nvPr/>
          </p:nvSpPr>
          <p:spPr bwMode="auto">
            <a:xfrm>
              <a:off x="1911" y="5323"/>
              <a:ext cx="484" cy="742"/>
            </a:xfrm>
            <a:prstGeom prst="rect">
              <a:avLst/>
            </a:prstGeom>
            <a:noFill/>
          </p:spPr>
          <p:txBody>
            <a:bodyPr wrap="square">
              <a:spAutoFit/>
            </a:bodyPr>
            <a:lstStyle/>
            <a:p>
              <a:pPr algn="ctr">
                <a:spcBef>
                  <a:spcPct val="0"/>
                </a:spcBef>
              </a:pPr>
              <a:r>
                <a:rPr lang="en-US" altLang="zh-CN" sz="2000" b="1" dirty="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9</a:t>
              </a:r>
            </a:p>
          </p:txBody>
        </p:sp>
      </p:gr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5"/>
          <p:cNvSpPr txBox="1">
            <a:spLocks noGrp="1"/>
          </p:cNvSpPr>
          <p:nvPr>
            <p:ph type="body" idx="1"/>
          </p:nvPr>
        </p:nvSpPr>
        <p:spPr>
          <a:xfrm>
            <a:off x="467995" y="627380"/>
            <a:ext cx="6537325" cy="3815715"/>
          </a:xfrm>
          <a:prstGeom prst="rect">
            <a:avLst/>
          </a:prstGeom>
          <a:solidFill>
            <a:schemeClr val="bg1"/>
          </a:solidFill>
        </p:spPr>
        <p:txBody>
          <a:bodyPr spcFirstLastPara="1" wrap="square" lIns="0" tIns="0" rIns="0" bIns="0" anchor="t" anchorCtr="0">
            <a:noAutofit/>
          </a:bodyPr>
          <a:lstStyle/>
          <a:p>
            <a:pPr marL="0" lvl="0" indent="0" algn="l" rtl="0">
              <a:spcBef>
                <a:spcPts val="0"/>
              </a:spcBef>
              <a:spcAft>
                <a:spcPts val="800"/>
              </a:spcAft>
              <a:buNone/>
            </a:pPr>
            <a:r>
              <a:rPr lang="en-US" altLang="en-GB" sz="1800"/>
              <a:t>Previous sem we made a obstacle avoiding robot and we have seen that there were many types of robots is their line follower ,blutooth control etc. Then we got an idea that lets make it a Multi-functional robot. The Multi-functional robot is design to work as a O.A to avoid the obstcle in its path, L.F  Follow the Track only, B.C Control the Robot Through Mobile Application , V.C  Follow the instruction through voice  and Remote Control Robot. In this robot we have used some sensors,BO motors, motor drivers etc. The construction of the robot is very easy and the base of the robot is made by PVC Sheet. The main component behind this robot is Arduino Uno (ATmega328p IC) microcontroller which is brain of this robot. </a:t>
            </a:r>
          </a:p>
        </p:txBody>
      </p:sp>
      <p:sp>
        <p:nvSpPr>
          <p:cNvPr id="89" name="Google Shape;89;p15"/>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t>3</a:t>
            </a:fld>
            <a:endParaRPr lang="en-GB"/>
          </a:p>
        </p:txBody>
      </p:sp>
      <p:pic>
        <p:nvPicPr>
          <p:cNvPr id="90" name="Google Shape;90;p15"/>
          <p:cNvPicPr preferRelativeResize="0"/>
          <p:nvPr/>
        </p:nvPicPr>
        <p:blipFill rotWithShape="1">
          <a:blip r:embed="rId3"/>
          <a:srcRect r="20898" b="32619"/>
          <a:stretch>
            <a:fillRect/>
          </a:stretch>
        </p:blipFill>
        <p:spPr>
          <a:xfrm>
            <a:off x="6815455" y="2322195"/>
            <a:ext cx="2328545" cy="2821305"/>
          </a:xfrm>
          <a:prstGeom prst="rect">
            <a:avLst/>
          </a:prstGeom>
          <a:noFill/>
          <a:ln>
            <a:noFill/>
          </a:ln>
        </p:spPr>
      </p:pic>
      <p:sp>
        <p:nvSpPr>
          <p:cNvPr id="2" name="Rectangles 1"/>
          <p:cNvSpPr/>
          <p:nvPr/>
        </p:nvSpPr>
        <p:spPr>
          <a:xfrm>
            <a:off x="251460" y="-92710"/>
            <a:ext cx="7393940" cy="829945"/>
          </a:xfrm>
          <a:prstGeom prst="rect">
            <a:avLst/>
          </a:prstGeom>
          <a:noFill/>
          <a:ln>
            <a:noFill/>
          </a:ln>
        </p:spPr>
        <p:txBody>
          <a:bodyPr wrap="square" rtlCol="0" anchor="t">
            <a:spAutoFit/>
          </a:bodyPr>
          <a:lstStyle/>
          <a:p>
            <a:pPr algn="ctr"/>
            <a:r>
              <a:rPr lang="en-US" altLang="zh-CN" sz="4800" b="1">
                <a:ln w="9525" cmpd="sng">
                  <a:solidFill>
                    <a:schemeClr val="accent1"/>
                  </a:solidFill>
                  <a:prstDash val="solid"/>
                </a:ln>
                <a:solidFill>
                  <a:srgbClr val="70AD47">
                    <a:tint val="1000"/>
                  </a:srgbClr>
                </a:solidFill>
                <a:effectLst>
                  <a:glow rad="38100">
                    <a:schemeClr val="accent1">
                      <a:alpha val="40000"/>
                    </a:schemeClr>
                  </a:glow>
                </a:effectLst>
              </a:rPr>
              <a:t>INTRODUCTION</a:t>
            </a:r>
            <a:endParaRPr lang="en-US" altLang="zh-CN" sz="5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 name="Text Box 2"/>
          <p:cNvSpPr txBox="1"/>
          <p:nvPr/>
        </p:nvSpPr>
        <p:spPr>
          <a:xfrm>
            <a:off x="7079615" y="1776730"/>
            <a:ext cx="309880" cy="306705"/>
          </a:xfrm>
          <a:prstGeom prst="rect">
            <a:avLst/>
          </a:prstGeom>
          <a:noFill/>
        </p:spPr>
        <p:txBody>
          <a:bodyPr wrap="none" rtlCol="0">
            <a:spAutoFit/>
          </a:bodyPr>
          <a:lstStyle/>
          <a:p>
            <a:endParaRPr lang="en-US"/>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a:gsLst>
            <a:gs pos="24000">
              <a:schemeClr val="accent4">
                <a:lumMod val="40000"/>
                <a:lumOff val="60000"/>
              </a:schemeClr>
            </a:gs>
            <a:gs pos="54000">
              <a:schemeClr val="accent1"/>
            </a:gs>
            <a:gs pos="100000">
              <a:schemeClr val="dk1"/>
            </a:gs>
          </a:gsLst>
          <a:path path="circle">
            <a:fillToRect l="100000" t="100000"/>
          </a:path>
          <a:tileRect r="-100000" b="-100000"/>
        </a:gradFill>
        <a:effectLst/>
      </p:bgPr>
    </p:bg>
    <p:spTree>
      <p:nvGrpSpPr>
        <p:cNvPr id="1" name="Shape 323"/>
        <p:cNvGrpSpPr/>
        <p:nvPr/>
      </p:nvGrpSpPr>
      <p:grpSpPr>
        <a:xfrm>
          <a:off x="0" y="0"/>
          <a:ext cx="0" cy="0"/>
          <a:chOff x="0" y="0"/>
          <a:chExt cx="0" cy="0"/>
        </a:xfrm>
      </p:grpSpPr>
      <p:sp>
        <p:nvSpPr>
          <p:cNvPr id="324" name="Google Shape;324;p31"/>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t>4</a:t>
            </a:fld>
            <a:endParaRPr lang="en-GB"/>
          </a:p>
        </p:txBody>
      </p:sp>
      <p:grpSp>
        <p:nvGrpSpPr>
          <p:cNvPr id="325" name="Google Shape;325;p31"/>
          <p:cNvGrpSpPr/>
          <p:nvPr/>
        </p:nvGrpSpPr>
        <p:grpSpPr>
          <a:xfrm>
            <a:off x="188595" y="587375"/>
            <a:ext cx="7481570" cy="4372610"/>
            <a:chOff x="2112475" y="238125"/>
            <a:chExt cx="3395050" cy="5238750"/>
          </a:xfrm>
        </p:grpSpPr>
        <p:sp>
          <p:nvSpPr>
            <p:cNvPr id="326" name="Google Shape;326;p31"/>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31"/>
          <p:cNvSpPr txBox="1">
            <a:spLocks noGrp="1"/>
          </p:cNvSpPr>
          <p:nvPr>
            <p:ph type="body" idx="4294967295"/>
          </p:nvPr>
        </p:nvSpPr>
        <p:spPr>
          <a:xfrm>
            <a:off x="188595" y="-7620"/>
            <a:ext cx="7361555" cy="75882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sz="3300" b="1">
                <a:solidFill>
                  <a:schemeClr val="accent2">
                    <a:lumMod val="60000"/>
                    <a:lumOff val="40000"/>
                  </a:schemeClr>
                </a:solidFill>
                <a:latin typeface="Bebas Neue" panose="020B0606020202050201"/>
                <a:ea typeface="Bebas Neue" panose="020B0606020202050201"/>
                <a:cs typeface="Bebas Neue" panose="020B0606020202050201"/>
                <a:sym typeface="Bebas Neue" panose="020B0606020202050201"/>
              </a:rPr>
              <a:t>SCHEMATICS</a:t>
            </a:r>
          </a:p>
        </p:txBody>
      </p:sp>
      <p:grpSp>
        <p:nvGrpSpPr>
          <p:cNvPr id="332" name="Google Shape;332;p31"/>
          <p:cNvGrpSpPr/>
          <p:nvPr/>
        </p:nvGrpSpPr>
        <p:grpSpPr>
          <a:xfrm>
            <a:off x="7616190" y="1236345"/>
            <a:ext cx="1649095" cy="3733165"/>
            <a:chOff x="6092896" y="1233444"/>
            <a:chExt cx="2577750" cy="3653541"/>
          </a:xfrm>
        </p:grpSpPr>
        <p:pic>
          <p:nvPicPr>
            <p:cNvPr id="333" name="Google Shape;333;p31"/>
            <p:cNvPicPr preferRelativeResize="0"/>
            <p:nvPr/>
          </p:nvPicPr>
          <p:blipFill>
            <a:blip r:embed="rId3"/>
            <a:stretch>
              <a:fillRect/>
            </a:stretch>
          </p:blipFill>
          <p:spPr>
            <a:xfrm>
              <a:off x="6092896" y="1233444"/>
              <a:ext cx="2577750" cy="3653541"/>
            </a:xfrm>
            <a:prstGeom prst="rect">
              <a:avLst/>
            </a:prstGeom>
            <a:noFill/>
            <a:ln>
              <a:noFill/>
            </a:ln>
          </p:spPr>
        </p:pic>
        <p:pic>
          <p:nvPicPr>
            <p:cNvPr id="334" name="Google Shape;334;p31"/>
            <p:cNvPicPr preferRelativeResize="0"/>
            <p:nvPr/>
          </p:nvPicPr>
          <p:blipFill>
            <a:blip r:embed="rId4"/>
            <a:stretch>
              <a:fillRect/>
            </a:stretch>
          </p:blipFill>
          <p:spPr>
            <a:xfrm>
              <a:off x="7313796" y="1855508"/>
              <a:ext cx="232462" cy="156560"/>
            </a:xfrm>
            <a:prstGeom prst="rect">
              <a:avLst/>
            </a:prstGeom>
            <a:noFill/>
            <a:ln>
              <a:noFill/>
            </a:ln>
          </p:spPr>
        </p:pic>
      </p:grpSp>
      <p:pic>
        <p:nvPicPr>
          <p:cNvPr id="2" name="Picture 1"/>
          <p:cNvPicPr>
            <a:picLocks noChangeAspect="1"/>
          </p:cNvPicPr>
          <p:nvPr/>
        </p:nvPicPr>
        <p:blipFill>
          <a:blip r:embed="rId5"/>
          <a:stretch>
            <a:fillRect/>
          </a:stretch>
        </p:blipFill>
        <p:spPr>
          <a:xfrm>
            <a:off x="279400" y="895350"/>
            <a:ext cx="7183120" cy="3748405"/>
          </a:xfrm>
          <a:prstGeom prst="rect">
            <a:avLst/>
          </a:prstGeom>
        </p:spPr>
      </p:pic>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body" idx="1"/>
          </p:nvPr>
        </p:nvSpPr>
        <p:spPr>
          <a:xfrm>
            <a:off x="251460" y="2634615"/>
            <a:ext cx="3620135" cy="244157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en-GB"/>
              <a:t>ARDUINO UNO R3:-</a:t>
            </a:r>
          </a:p>
          <a:p>
            <a:pPr marL="0" lvl="0" indent="0" algn="l" rtl="0">
              <a:spcBef>
                <a:spcPts val="0"/>
              </a:spcBef>
              <a:spcAft>
                <a:spcPts val="0"/>
              </a:spcAft>
              <a:buNone/>
            </a:pPr>
            <a:r>
              <a:rPr lang="en-US" sz="1600" b="1">
                <a:sym typeface="+mn-ea"/>
              </a:rPr>
              <a:t>Arduino Uno is an ATmega 328p Microcontroller based prototyping board. It is an open source electronic prototyping platform that can be used with various sensors and actutaors. Arduino Uno has 14 digital I/O pins and 5 Analog pins</a:t>
            </a:r>
            <a:endParaRPr lang="en-US" sz="1600" b="1"/>
          </a:p>
          <a:p>
            <a:pPr marL="0" lvl="0" indent="0" algn="l" rtl="0">
              <a:spcBef>
                <a:spcPts val="0"/>
              </a:spcBef>
              <a:spcAft>
                <a:spcPts val="0"/>
              </a:spcAft>
              <a:buNone/>
            </a:pPr>
            <a:endParaRPr lang="en-US" altLang="en-GB"/>
          </a:p>
          <a:p>
            <a:pPr marL="0" lvl="0" indent="0" algn="l" rtl="0">
              <a:spcBef>
                <a:spcPts val="0"/>
              </a:spcBef>
              <a:spcAft>
                <a:spcPts val="0"/>
              </a:spcAft>
              <a:buNone/>
            </a:pPr>
            <a:endParaRPr lang="en-US" altLang="en-GB"/>
          </a:p>
        </p:txBody>
      </p:sp>
      <p:sp>
        <p:nvSpPr>
          <p:cNvPr id="130" name="Google Shape;130;p18"/>
          <p:cNvSpPr txBox="1">
            <a:spLocks noGrp="1"/>
          </p:cNvSpPr>
          <p:nvPr>
            <p:ph type="title"/>
          </p:nvPr>
        </p:nvSpPr>
        <p:spPr>
          <a:xfrm>
            <a:off x="436200" y="200365"/>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a:t>COMPONENT DISCRIPTION</a:t>
            </a:r>
          </a:p>
        </p:txBody>
      </p:sp>
      <p:sp>
        <p:nvSpPr>
          <p:cNvPr id="131" name="Google Shape;131;p18"/>
          <p:cNvSpPr txBox="1">
            <a:spLocks noGrp="1"/>
          </p:cNvSpPr>
          <p:nvPr>
            <p:ph type="body" idx="2"/>
          </p:nvPr>
        </p:nvSpPr>
        <p:spPr>
          <a:xfrm>
            <a:off x="4788535" y="2644140"/>
            <a:ext cx="3562985" cy="248158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en-GB"/>
              <a:t>ULTRASONIC SENSOR:-</a:t>
            </a:r>
          </a:p>
          <a:p>
            <a:pPr marL="0" lvl="0" indent="0" algn="l" rtl="0">
              <a:spcBef>
                <a:spcPts val="0"/>
              </a:spcBef>
              <a:spcAft>
                <a:spcPts val="0"/>
              </a:spcAft>
              <a:buNone/>
            </a:pPr>
            <a:r>
              <a:rPr lang="en-US" sz="1800">
                <a:sym typeface="+mn-ea"/>
              </a:rPr>
              <a:t>It is an Ultrasonic Range Finder Sensor. It is non-contact based distance measurement system and can measure of 50cm to 60cm.</a:t>
            </a:r>
            <a:endParaRPr lang="en-US" altLang="en-GB" sz="1800"/>
          </a:p>
          <a:p>
            <a:pPr marL="0" lvl="0" indent="0" algn="l" rtl="0">
              <a:spcBef>
                <a:spcPts val="0"/>
              </a:spcBef>
              <a:spcAft>
                <a:spcPts val="0"/>
              </a:spcAft>
              <a:buNone/>
            </a:pPr>
            <a:endParaRPr lang="en-US" altLang="en-GB" sz="1800"/>
          </a:p>
        </p:txBody>
      </p:sp>
      <p:sp>
        <p:nvSpPr>
          <p:cNvPr id="132" name="Google Shape;132;p1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t>5</a:t>
            </a:fld>
            <a:endParaRPr lang="en-GB"/>
          </a:p>
        </p:txBody>
      </p:sp>
      <p:pic>
        <p:nvPicPr>
          <p:cNvPr id="133" name="Google Shape;133;p18"/>
          <p:cNvPicPr preferRelativeResize="0"/>
          <p:nvPr/>
        </p:nvPicPr>
        <p:blipFill>
          <a:blip r:embed="rId3"/>
          <a:stretch>
            <a:fillRect/>
          </a:stretch>
        </p:blipFill>
        <p:spPr>
          <a:xfrm>
            <a:off x="7164705" y="2211705"/>
            <a:ext cx="1896110" cy="2893060"/>
          </a:xfrm>
          <a:prstGeom prst="rect">
            <a:avLst/>
          </a:prstGeom>
          <a:noFill/>
          <a:ln>
            <a:noFill/>
          </a:ln>
        </p:spPr>
      </p:pic>
      <p:grpSp>
        <p:nvGrpSpPr>
          <p:cNvPr id="761" name="Google Shape;761;p48"/>
          <p:cNvGrpSpPr/>
          <p:nvPr/>
        </p:nvGrpSpPr>
        <p:grpSpPr>
          <a:xfrm>
            <a:off x="36830" y="123190"/>
            <a:ext cx="277495" cy="259715"/>
            <a:chOff x="1926350" y="995225"/>
            <a:chExt cx="428650" cy="356600"/>
          </a:xfrm>
        </p:grpSpPr>
        <p:sp>
          <p:nvSpPr>
            <p:cNvPr id="762" name="Google Shape;762;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63" name="Google Shape;763;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64" name="Google Shape;764;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65" name="Google Shape;765;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17" name="image2.jpeg"/>
          <p:cNvPicPr>
            <a:picLocks noGrp="1" noChangeAspect="1"/>
          </p:cNvPicPr>
          <p:nvPr>
            <p:ph type="pic" sz="quarter" idx="10"/>
          </p:nvPr>
        </p:nvPicPr>
        <p:blipFill>
          <a:blip r:embed="rId4" cstate="print"/>
          <a:stretch>
            <a:fillRect/>
          </a:stretch>
        </p:blipFill>
        <p:spPr>
          <a:xfrm>
            <a:off x="251460" y="659765"/>
            <a:ext cx="3010535" cy="1911985"/>
          </a:xfrm>
          <a:prstGeom prst="rect">
            <a:avLst/>
          </a:prstGeom>
        </p:spPr>
      </p:pic>
      <p:pic>
        <p:nvPicPr>
          <p:cNvPr id="9" name="image3.jpeg"/>
          <p:cNvPicPr>
            <a:picLocks noChangeAspect="1"/>
          </p:cNvPicPr>
          <p:nvPr/>
        </p:nvPicPr>
        <p:blipFill>
          <a:blip r:embed="rId5" cstate="print"/>
          <a:stretch>
            <a:fillRect/>
          </a:stretch>
        </p:blipFill>
        <p:spPr>
          <a:xfrm>
            <a:off x="4788535" y="659765"/>
            <a:ext cx="2938145" cy="1911350"/>
          </a:xfrm>
          <a:prstGeom prst="rect">
            <a:avLst/>
          </a:prstGeom>
        </p:spPr>
      </p:pic>
    </p:spTree>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body" idx="1"/>
          </p:nvPr>
        </p:nvSpPr>
        <p:spPr>
          <a:xfrm>
            <a:off x="5364480" y="2611755"/>
            <a:ext cx="3620135" cy="244157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en-GB"/>
              <a:t>BLUTOOTH MODULE HC-05:-</a:t>
            </a:r>
          </a:p>
          <a:p>
            <a:pPr marL="0" lvl="0" indent="0" algn="l" rtl="0">
              <a:spcBef>
                <a:spcPts val="0"/>
              </a:spcBef>
              <a:spcAft>
                <a:spcPts val="0"/>
              </a:spcAft>
              <a:buNone/>
            </a:pPr>
            <a:r>
              <a:rPr lang="en-US" sz="1400" b="1"/>
              <a:t>HC-05 Bluetooth Module is an easy to use Bluetooth SPP (Serial Port Protocol) module, designed for transparent wireless serial connection setup. It has 6 pins</a:t>
            </a:r>
          </a:p>
          <a:p>
            <a:pPr marL="0" lvl="0" indent="0" algn="l" rtl="0">
              <a:spcBef>
                <a:spcPts val="0"/>
              </a:spcBef>
              <a:spcAft>
                <a:spcPts val="0"/>
              </a:spcAft>
              <a:buNone/>
            </a:pPr>
            <a:r>
              <a:rPr lang="en-US" sz="1400" b="1"/>
              <a:t>EN (enable),VCC,GND,TXD,RXD &amp; STATE</a:t>
            </a:r>
            <a:r>
              <a:rPr lang="en-US" sz="1600" b="1"/>
              <a:t>.</a:t>
            </a:r>
          </a:p>
          <a:p>
            <a:pPr marL="0" lvl="0" indent="0" algn="l" rtl="0">
              <a:spcBef>
                <a:spcPts val="0"/>
              </a:spcBef>
              <a:spcAft>
                <a:spcPts val="0"/>
              </a:spcAft>
              <a:buNone/>
            </a:pPr>
            <a:endParaRPr lang="en-US" altLang="en-GB"/>
          </a:p>
          <a:p>
            <a:pPr marL="0" lvl="0" indent="0" algn="l" rtl="0">
              <a:spcBef>
                <a:spcPts val="0"/>
              </a:spcBef>
              <a:spcAft>
                <a:spcPts val="0"/>
              </a:spcAft>
              <a:buNone/>
            </a:pPr>
            <a:endParaRPr lang="en-US" altLang="en-GB"/>
          </a:p>
        </p:txBody>
      </p:sp>
      <p:sp>
        <p:nvSpPr>
          <p:cNvPr id="130" name="Google Shape;130;p18"/>
          <p:cNvSpPr txBox="1">
            <a:spLocks noGrp="1"/>
          </p:cNvSpPr>
          <p:nvPr>
            <p:ph type="title"/>
          </p:nvPr>
        </p:nvSpPr>
        <p:spPr>
          <a:xfrm>
            <a:off x="436200" y="200365"/>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a:t>COMPONENT DISCRIPTION</a:t>
            </a:r>
          </a:p>
        </p:txBody>
      </p:sp>
      <p:sp>
        <p:nvSpPr>
          <p:cNvPr id="131" name="Google Shape;131;p18"/>
          <p:cNvSpPr txBox="1">
            <a:spLocks noGrp="1"/>
          </p:cNvSpPr>
          <p:nvPr>
            <p:ph type="body" idx="2"/>
          </p:nvPr>
        </p:nvSpPr>
        <p:spPr>
          <a:xfrm>
            <a:off x="107950" y="2571750"/>
            <a:ext cx="4902835" cy="248158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en-GB"/>
              <a:t>L298N MOTOR DRIVER:-</a:t>
            </a:r>
          </a:p>
          <a:p>
            <a:pPr marL="0" lvl="0" indent="0" algn="l" rtl="0">
              <a:spcBef>
                <a:spcPts val="0"/>
              </a:spcBef>
              <a:spcAft>
                <a:spcPts val="0"/>
              </a:spcAft>
              <a:buNone/>
            </a:pPr>
            <a:r>
              <a:rPr lang="en-US" altLang="en-GB" sz="1000" b="1"/>
              <a:t>T</a:t>
            </a:r>
            <a:r>
              <a:rPr lang="en-US" altLang="en-GB" sz="1200" b="1"/>
              <a:t>he L298N is a dual-channel H-Bridge motor driver capable of driving two DC motors and one stepper motor. means it can individually drive up to two DC motor for any applications like 4WD robots, Small drill machine, solenoid valve, DC lock etc.</a:t>
            </a:r>
          </a:p>
          <a:p>
            <a:pPr marL="0" lvl="0" indent="0" algn="l" rtl="0">
              <a:spcBef>
                <a:spcPts val="0"/>
              </a:spcBef>
              <a:spcAft>
                <a:spcPts val="0"/>
              </a:spcAft>
              <a:buNone/>
            </a:pPr>
            <a:endParaRPr lang="en-US" altLang="en-GB" sz="1200" b="1"/>
          </a:p>
          <a:p>
            <a:pPr marL="0" lvl="0" indent="0" algn="l" rtl="0">
              <a:spcBef>
                <a:spcPts val="0"/>
              </a:spcBef>
              <a:spcAft>
                <a:spcPts val="0"/>
              </a:spcAft>
              <a:buNone/>
            </a:pPr>
            <a:r>
              <a:rPr lang="en-US" altLang="en-GB" sz="1200" b="1"/>
              <a:t>An L298N motor driver module consists of an L298N motor driver chip(IC). which is an integrated monolithic circuit in a 15-lead Multiwatt package. It is a high voltage, a high current dual full-bridge driver designed to accept standard TTL logic levels. For more details the datasheet given to the below link.</a:t>
            </a:r>
          </a:p>
        </p:txBody>
      </p:sp>
      <p:sp>
        <p:nvSpPr>
          <p:cNvPr id="132" name="Google Shape;132;p1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t>6</a:t>
            </a:fld>
            <a:endParaRPr lang="en-GB"/>
          </a:p>
        </p:txBody>
      </p:sp>
      <p:grpSp>
        <p:nvGrpSpPr>
          <p:cNvPr id="761" name="Google Shape;761;p48"/>
          <p:cNvGrpSpPr/>
          <p:nvPr/>
        </p:nvGrpSpPr>
        <p:grpSpPr>
          <a:xfrm>
            <a:off x="36830" y="123190"/>
            <a:ext cx="277495" cy="259715"/>
            <a:chOff x="1926350" y="995225"/>
            <a:chExt cx="428650" cy="356600"/>
          </a:xfrm>
        </p:grpSpPr>
        <p:sp>
          <p:nvSpPr>
            <p:cNvPr id="762" name="Google Shape;762;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63" name="Google Shape;763;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64" name="Google Shape;764;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65" name="Google Shape;765;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100" name="Picture 99"/>
          <p:cNvPicPr/>
          <p:nvPr/>
        </p:nvPicPr>
        <p:blipFill>
          <a:blip r:embed="rId3"/>
          <a:stretch>
            <a:fillRect/>
          </a:stretch>
        </p:blipFill>
        <p:spPr>
          <a:xfrm rot="16200000">
            <a:off x="5909945" y="-2540"/>
            <a:ext cx="1877060" cy="3005455"/>
          </a:xfrm>
          <a:prstGeom prst="rect">
            <a:avLst/>
          </a:prstGeom>
          <a:noFill/>
          <a:ln w="9525">
            <a:noFill/>
          </a:ln>
        </p:spPr>
      </p:pic>
      <p:pic>
        <p:nvPicPr>
          <p:cNvPr id="101" name="Picture 100"/>
          <p:cNvPicPr/>
          <p:nvPr/>
        </p:nvPicPr>
        <p:blipFill>
          <a:blip r:embed="rId4"/>
          <a:stretch>
            <a:fillRect/>
          </a:stretch>
        </p:blipFill>
        <p:spPr>
          <a:xfrm>
            <a:off x="179705" y="561975"/>
            <a:ext cx="3117215" cy="1876425"/>
          </a:xfrm>
          <a:prstGeom prst="rect">
            <a:avLst/>
          </a:prstGeom>
          <a:noFill/>
          <a:ln w="9525">
            <a:noFill/>
          </a:ln>
        </p:spPr>
      </p:pic>
    </p:spTree>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body" idx="1"/>
          </p:nvPr>
        </p:nvSpPr>
        <p:spPr>
          <a:xfrm>
            <a:off x="251460" y="2634615"/>
            <a:ext cx="3620135" cy="244157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en-GB"/>
              <a:t>VS1838 IR RECEIVER:-</a:t>
            </a:r>
          </a:p>
          <a:p>
            <a:pPr marL="0" lvl="0" indent="0" algn="l" rtl="0">
              <a:spcBef>
                <a:spcPts val="0"/>
              </a:spcBef>
              <a:spcAft>
                <a:spcPts val="0"/>
              </a:spcAft>
              <a:buNone/>
            </a:pPr>
            <a:r>
              <a:rPr lang="en-US" altLang="en-GB"/>
              <a:t>I</a:t>
            </a:r>
            <a:r>
              <a:rPr lang="en-US" altLang="en-GB" sz="1600"/>
              <a:t>t has three pinouts. Pin 1 is the ‘out’ pin which gives the sequence depending on the IR signal that has been detected. Pin 2 is the ground pin, which is connected to the ground of the circuit and pin 3 is the VCC pin which connects to the 5.5V, 2.5V and +5V. </a:t>
            </a:r>
          </a:p>
        </p:txBody>
      </p:sp>
      <p:sp>
        <p:nvSpPr>
          <p:cNvPr id="130" name="Google Shape;130;p18"/>
          <p:cNvSpPr txBox="1">
            <a:spLocks noGrp="1"/>
          </p:cNvSpPr>
          <p:nvPr>
            <p:ph type="title"/>
          </p:nvPr>
        </p:nvSpPr>
        <p:spPr>
          <a:xfrm>
            <a:off x="436200" y="200365"/>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a:t>COMPONENT DISCRIPTION</a:t>
            </a:r>
          </a:p>
        </p:txBody>
      </p:sp>
      <p:sp>
        <p:nvSpPr>
          <p:cNvPr id="131" name="Google Shape;131;p18"/>
          <p:cNvSpPr txBox="1">
            <a:spLocks noGrp="1"/>
          </p:cNvSpPr>
          <p:nvPr>
            <p:ph type="body" idx="2"/>
          </p:nvPr>
        </p:nvSpPr>
        <p:spPr>
          <a:xfrm>
            <a:off x="4500245" y="2594610"/>
            <a:ext cx="3562985" cy="248158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en-GB"/>
              <a:t>IR TRANSMITTER REMOTE:-</a:t>
            </a:r>
          </a:p>
          <a:p>
            <a:pPr marL="0" lvl="0" indent="0" algn="l" rtl="0">
              <a:spcBef>
                <a:spcPts val="0"/>
              </a:spcBef>
              <a:spcAft>
                <a:spcPts val="0"/>
              </a:spcAft>
              <a:buNone/>
            </a:pPr>
            <a:r>
              <a:rPr lang="en-US" altLang="en-GB" sz="1800"/>
              <a:t>A remote control flashes a pattern of invisible light, which is picked up and then turned into an instruction by the receiver module</a:t>
            </a:r>
          </a:p>
        </p:txBody>
      </p:sp>
      <p:sp>
        <p:nvSpPr>
          <p:cNvPr id="132" name="Google Shape;132;p1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t>7</a:t>
            </a:fld>
            <a:endParaRPr lang="en-GB"/>
          </a:p>
        </p:txBody>
      </p:sp>
      <p:pic>
        <p:nvPicPr>
          <p:cNvPr id="133" name="Google Shape;133;p18"/>
          <p:cNvPicPr preferRelativeResize="0"/>
          <p:nvPr/>
        </p:nvPicPr>
        <p:blipFill>
          <a:blip r:embed="rId3"/>
          <a:stretch>
            <a:fillRect/>
          </a:stretch>
        </p:blipFill>
        <p:spPr>
          <a:xfrm>
            <a:off x="7380605" y="2232660"/>
            <a:ext cx="1896110" cy="2893060"/>
          </a:xfrm>
          <a:prstGeom prst="rect">
            <a:avLst/>
          </a:prstGeom>
          <a:noFill/>
          <a:ln>
            <a:noFill/>
          </a:ln>
        </p:spPr>
      </p:pic>
      <p:grpSp>
        <p:nvGrpSpPr>
          <p:cNvPr id="761" name="Google Shape;761;p48"/>
          <p:cNvGrpSpPr/>
          <p:nvPr/>
        </p:nvGrpSpPr>
        <p:grpSpPr>
          <a:xfrm>
            <a:off x="36830" y="123190"/>
            <a:ext cx="277495" cy="259715"/>
            <a:chOff x="1926350" y="995225"/>
            <a:chExt cx="428650" cy="356600"/>
          </a:xfrm>
        </p:grpSpPr>
        <p:sp>
          <p:nvSpPr>
            <p:cNvPr id="762" name="Google Shape;762;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63" name="Google Shape;763;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64" name="Google Shape;764;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65" name="Google Shape;765;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102" name="Picture 101"/>
          <p:cNvPicPr/>
          <p:nvPr/>
        </p:nvPicPr>
        <p:blipFill>
          <a:blip r:embed="rId4"/>
          <a:stretch>
            <a:fillRect/>
          </a:stretch>
        </p:blipFill>
        <p:spPr>
          <a:xfrm>
            <a:off x="251460" y="532130"/>
            <a:ext cx="2574290" cy="1953260"/>
          </a:xfrm>
          <a:prstGeom prst="rect">
            <a:avLst/>
          </a:prstGeom>
          <a:noFill/>
          <a:ln w="9525">
            <a:noFill/>
          </a:ln>
        </p:spPr>
      </p:pic>
      <p:pic>
        <p:nvPicPr>
          <p:cNvPr id="104" name="Picture 103"/>
          <p:cNvPicPr/>
          <p:nvPr/>
        </p:nvPicPr>
        <p:blipFill>
          <a:blip r:embed="rId5"/>
          <a:stretch>
            <a:fillRect/>
          </a:stretch>
        </p:blipFill>
        <p:spPr>
          <a:xfrm>
            <a:off x="4533900" y="532130"/>
            <a:ext cx="2846705" cy="2044700"/>
          </a:xfrm>
          <a:prstGeom prst="rect">
            <a:avLst/>
          </a:prstGeom>
          <a:noFill/>
          <a:ln w="9525">
            <a:noFill/>
          </a:ln>
        </p:spPr>
      </p:pic>
    </p:spTree>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382"/>
        <p:cNvGrpSpPr/>
        <p:nvPr/>
      </p:nvGrpSpPr>
      <p:grpSpPr>
        <a:xfrm>
          <a:off x="0" y="0"/>
          <a:ext cx="0" cy="0"/>
          <a:chOff x="0" y="0"/>
          <a:chExt cx="0" cy="0"/>
        </a:xfrm>
      </p:grpSpPr>
      <p:pic>
        <p:nvPicPr>
          <p:cNvPr id="386" name="Google Shape;386;p36"/>
          <p:cNvPicPr preferRelativeResize="0"/>
          <p:nvPr/>
        </p:nvPicPr>
        <p:blipFill>
          <a:blip r:embed="rId3"/>
          <a:stretch>
            <a:fillRect/>
          </a:stretch>
        </p:blipFill>
        <p:spPr>
          <a:xfrm>
            <a:off x="5364405" y="1131418"/>
            <a:ext cx="2806925" cy="3745883"/>
          </a:xfrm>
          <a:prstGeom prst="rect">
            <a:avLst/>
          </a:prstGeom>
          <a:noFill/>
          <a:ln>
            <a:noFill/>
          </a:ln>
        </p:spPr>
      </p:pic>
      <p:graphicFrame>
        <p:nvGraphicFramePr>
          <p:cNvPr id="4" name="Diagram 3"/>
          <p:cNvGraphicFramePr/>
          <p:nvPr/>
        </p:nvGraphicFramePr>
        <p:xfrm>
          <a:off x="323850" y="51435"/>
          <a:ext cx="7926070" cy="5219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p:cNvPicPr>
            <a:picLocks noChangeAspect="1"/>
          </p:cNvPicPr>
          <p:nvPr/>
        </p:nvPicPr>
        <p:blipFill>
          <a:blip r:embed="rId9"/>
          <a:stretch>
            <a:fillRect/>
          </a:stretch>
        </p:blipFill>
        <p:spPr>
          <a:xfrm>
            <a:off x="2554605" y="843280"/>
            <a:ext cx="2865120" cy="4151630"/>
          </a:xfrm>
          <a:prstGeom prst="rect">
            <a:avLst/>
          </a:prstGeom>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531"/>
        <p:cNvGrpSpPr/>
        <p:nvPr/>
      </p:nvGrpSpPr>
      <p:grpSpPr>
        <a:xfrm>
          <a:off x="0" y="0"/>
          <a:ext cx="0" cy="0"/>
          <a:chOff x="0" y="0"/>
          <a:chExt cx="0" cy="0"/>
        </a:xfrm>
      </p:grpSpPr>
      <p:sp>
        <p:nvSpPr>
          <p:cNvPr id="533" name="Google Shape;533;p42"/>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t>9</a:t>
            </a:fld>
            <a:endParaRPr lang="en-GB"/>
          </a:p>
        </p:txBody>
      </p:sp>
      <p:pic>
        <p:nvPicPr>
          <p:cNvPr id="2" name="Picture 1"/>
          <p:cNvPicPr>
            <a:picLocks noChangeAspect="1"/>
          </p:cNvPicPr>
          <p:nvPr/>
        </p:nvPicPr>
        <p:blipFill>
          <a:blip r:embed="rId3"/>
          <a:stretch>
            <a:fillRect/>
          </a:stretch>
        </p:blipFill>
        <p:spPr>
          <a:xfrm>
            <a:off x="-635" y="31750"/>
            <a:ext cx="9039225" cy="5112385"/>
          </a:xfrm>
          <a:prstGeom prst="rect">
            <a:avLst/>
          </a:prstGeom>
        </p:spPr>
      </p:pic>
    </p:spTree>
  </p:cSld>
  <p:clrMapOvr>
    <a:masterClrMapping/>
  </p:clrMapOvr>
  <p:transition>
    <p:fade thruBlk="1"/>
  </p:transition>
</p:sld>
</file>

<file path=ppt/theme/theme1.xml><?xml version="1.0" encoding="utf-8"?>
<a:theme xmlns:a="http://schemas.openxmlformats.org/drawingml/2006/main" name="Flavius template">
  <a:themeElements>
    <a:clrScheme name="Custom 347">
      <a:dk1>
        <a:srgbClr val="1E263A"/>
      </a:dk1>
      <a:lt1>
        <a:srgbClr val="FFFFFF"/>
      </a:lt1>
      <a:dk2>
        <a:srgbClr val="989CA7"/>
      </a:dk2>
      <a:lt2>
        <a:srgbClr val="EAEEF0"/>
      </a:lt2>
      <a:accent1>
        <a:srgbClr val="6DB9E4"/>
      </a:accent1>
      <a:accent2>
        <a:srgbClr val="9ECE46"/>
      </a:accent2>
      <a:accent3>
        <a:srgbClr val="ECCB49"/>
      </a:accent3>
      <a:accent4>
        <a:srgbClr val="F5A73B"/>
      </a:accent4>
      <a:accent5>
        <a:srgbClr val="F36846"/>
      </a:accent5>
      <a:accent6>
        <a:srgbClr val="DD73C3"/>
      </a:accent6>
      <a:hlink>
        <a:srgbClr val="293D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2061</Words>
  <Application>Microsoft Office PowerPoint</Application>
  <PresentationFormat>On-screen Show (16:9)</PresentationFormat>
  <Paragraphs>321</Paragraphs>
  <Slides>19</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Bebas Neue</vt:lpstr>
      <vt:lpstr>Times New Roman</vt:lpstr>
      <vt:lpstr>Microsoft YaHei</vt:lpstr>
      <vt:lpstr>Arial</vt:lpstr>
      <vt:lpstr>IBM Plex Sans Condensed</vt:lpstr>
      <vt:lpstr>Flavius template</vt:lpstr>
      <vt:lpstr>eletronics project report 2022</vt:lpstr>
      <vt:lpstr>COMPONENTS </vt:lpstr>
      <vt:lpstr>PowerPoint Presentation</vt:lpstr>
      <vt:lpstr>PowerPoint Presentation</vt:lpstr>
      <vt:lpstr>COMPONENT DISCRIPTION</vt:lpstr>
      <vt:lpstr>COMPONENT DISCRIPTION</vt:lpstr>
      <vt:lpstr>COMPONENT DISCRIPTION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eletronics project report 2022</dc:title>
  <dc:creator>Suraj World</dc:creator>
  <cp:lastModifiedBy>Suraj World</cp:lastModifiedBy>
  <cp:revision>11</cp:revision>
  <dcterms:created xsi:type="dcterms:W3CDTF">2022-04-14T17:55:00Z</dcterms:created>
  <dcterms:modified xsi:type="dcterms:W3CDTF">2024-03-01T08:36:18Z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A8EC10BF841642989C3C5A5D6074EF7F</vt:lpwstr>
  </property>
  <property fmtid="{D5CDD505-2E9C-101B-9397-08002B2CF9AE}" pid="3" name="KSOProductBuildVer">
    <vt:lpwstr>1033-11.2.0.11130</vt:lpwstr>
  </property>
</Properties>
</file>